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ontserrat" pitchFamily="2" charset="77"/>
      <p:regular r:id="rId29"/>
      <p:bold r:id="rId30"/>
      <p:italic r:id="rId31"/>
      <p:boldItalic r:id="rId32"/>
    </p:embeddedFont>
    <p:embeddedFont>
      <p:font typeface="Montserrat Bold Italics" pitchFamily="2" charset="77"/>
      <p:regular r:id="rId33"/>
      <p:italic r:id="rId34"/>
    </p:embeddedFont>
    <p:embeddedFont>
      <p:font typeface="Montserrat Classic" pitchFamily="2" charset="77"/>
      <p:regular r:id="rId35"/>
    </p:embeddedFont>
    <p:embeddedFont>
      <p:font typeface="Montserrat Classic Bold" pitchFamily="2" charset="77"/>
      <p:regular r:id="rId36"/>
      <p:bold r:id="rId37"/>
    </p:embeddedFont>
    <p:embeddedFont>
      <p:font typeface="Montserrat Light" panose="020F0302020204030204" pitchFamily="34" charset="0"/>
      <p:regular r:id="rId38"/>
      <p:italic r:id="rId39"/>
    </p:embeddedFont>
    <p:embeddedFont>
      <p:font typeface="Open Sans Light" panose="020B0306030504020204" pitchFamily="34" charset="0"/>
      <p:regular r:id="rId40"/>
      <p: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6" autoAdjust="0"/>
    <p:restoredTop sz="94605" autoAdjust="0"/>
  </p:normalViewPr>
  <p:slideViewPr>
    <p:cSldViewPr>
      <p:cViewPr varScale="1">
        <p:scale>
          <a:sx n="72" d="100"/>
          <a:sy n="72" d="100"/>
        </p:scale>
        <p:origin x="280" y="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r="40" b="54"/>
          <a:stretch>
            <a:fillRect/>
          </a:stretch>
        </p:blipFill>
        <p:spPr>
          <a:xfrm>
            <a:off x="673241" y="1"/>
            <a:ext cx="17556936" cy="102869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207" b="246"/>
          <a:stretch>
            <a:fillRect/>
          </a:stretch>
        </p:blipFill>
        <p:spPr>
          <a:xfrm>
            <a:off x="13084985" y="6740496"/>
            <a:ext cx="4571999" cy="354650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r="801" b="797"/>
          <a:stretch>
            <a:fillRect/>
          </a:stretch>
        </p:blipFill>
        <p:spPr>
          <a:xfrm>
            <a:off x="1034764" y="188046"/>
            <a:ext cx="2308280" cy="192760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r="317" b="296"/>
          <a:stretch>
            <a:fillRect/>
          </a:stretch>
        </p:blipFill>
        <p:spPr>
          <a:xfrm>
            <a:off x="9910886" y="8174402"/>
            <a:ext cx="2308175" cy="192783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16344" y="3601748"/>
            <a:ext cx="9825077" cy="300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90"/>
              </a:lnSpc>
            </a:pPr>
            <a:r>
              <a:rPr lang="en-US" sz="9099" spc="-718">
                <a:solidFill>
                  <a:srgbClr val="0D0D2F"/>
                </a:solidFill>
                <a:latin typeface="Montserrat"/>
              </a:rPr>
              <a:t>Tromboembolismo</a:t>
            </a:r>
          </a:p>
          <a:p>
            <a:pPr algn="l">
              <a:lnSpc>
                <a:spcPts val="8593"/>
              </a:lnSpc>
            </a:pPr>
            <a:r>
              <a:rPr lang="en-US" sz="9099" spc="-725">
                <a:solidFill>
                  <a:srgbClr val="0D0D2F"/>
                </a:solidFill>
                <a:latin typeface="Montserrat"/>
              </a:rPr>
              <a:t>Pulmonar</a:t>
            </a:r>
          </a:p>
          <a:p>
            <a:pPr algn="l">
              <a:lnSpc>
                <a:spcPts val="6370"/>
              </a:lnSpc>
            </a:pPr>
            <a:endParaRPr lang="en-US" sz="9099" spc="-725">
              <a:solidFill>
                <a:srgbClr val="0D0D2F"/>
              </a:solidFill>
              <a:latin typeface="Montserra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3679798" y="0"/>
            <a:ext cx="4608830" cy="4597400"/>
            <a:chOff x="0" y="0"/>
            <a:chExt cx="6145107" cy="61298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44260" cy="6129528"/>
            </a:xfrm>
            <a:custGeom>
              <a:avLst/>
              <a:gdLst/>
              <a:ahLst/>
              <a:cxnLst/>
              <a:rect l="l" t="t" r="r" b="b"/>
              <a:pathLst>
                <a:path w="6144260" h="6129528">
                  <a:moveTo>
                    <a:pt x="0" y="0"/>
                  </a:moveTo>
                  <a:lnTo>
                    <a:pt x="6144260" y="0"/>
                  </a:lnTo>
                  <a:lnTo>
                    <a:pt x="6144260" y="6129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293628" y="491890"/>
            <a:ext cx="4445000" cy="4445000"/>
            <a:chOff x="0" y="0"/>
            <a:chExt cx="5926667" cy="59266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25947" cy="5925947"/>
            </a:xfrm>
            <a:custGeom>
              <a:avLst/>
              <a:gdLst/>
              <a:ahLst/>
              <a:cxnLst/>
              <a:rect l="l" t="t" r="r" b="b"/>
              <a:pathLst>
                <a:path w="5925947" h="5925947">
                  <a:moveTo>
                    <a:pt x="5925947" y="5925947"/>
                  </a:moveTo>
                  <a:lnTo>
                    <a:pt x="5668518" y="5920486"/>
                  </a:lnTo>
                  <a:lnTo>
                    <a:pt x="5413883" y="5904230"/>
                  </a:lnTo>
                  <a:lnTo>
                    <a:pt x="5162296" y="5877433"/>
                  </a:lnTo>
                  <a:lnTo>
                    <a:pt x="4914011" y="5840349"/>
                  </a:lnTo>
                  <a:lnTo>
                    <a:pt x="4669282" y="5793105"/>
                  </a:lnTo>
                  <a:lnTo>
                    <a:pt x="4428236" y="5735955"/>
                  </a:lnTo>
                  <a:lnTo>
                    <a:pt x="4191127" y="5669153"/>
                  </a:lnTo>
                  <a:lnTo>
                    <a:pt x="3958209" y="5592826"/>
                  </a:lnTo>
                  <a:lnTo>
                    <a:pt x="3729609" y="5507228"/>
                  </a:lnTo>
                  <a:lnTo>
                    <a:pt x="3450463" y="5387594"/>
                  </a:lnTo>
                  <a:lnTo>
                    <a:pt x="3178937" y="5254371"/>
                  </a:lnTo>
                  <a:lnTo>
                    <a:pt x="2915412" y="5107940"/>
                  </a:lnTo>
                  <a:lnTo>
                    <a:pt x="2660396" y="4948682"/>
                  </a:lnTo>
                  <a:lnTo>
                    <a:pt x="2414270" y="4777105"/>
                  </a:lnTo>
                  <a:lnTo>
                    <a:pt x="2177542" y="4593590"/>
                  </a:lnTo>
                  <a:lnTo>
                    <a:pt x="1950593" y="4398518"/>
                  </a:lnTo>
                  <a:lnTo>
                    <a:pt x="1733804" y="4192397"/>
                  </a:lnTo>
                  <a:lnTo>
                    <a:pt x="1527683" y="3975608"/>
                  </a:lnTo>
                  <a:lnTo>
                    <a:pt x="1332611" y="3748659"/>
                  </a:lnTo>
                  <a:lnTo>
                    <a:pt x="1149096" y="3511931"/>
                  </a:lnTo>
                  <a:lnTo>
                    <a:pt x="977519" y="3265805"/>
                  </a:lnTo>
                  <a:lnTo>
                    <a:pt x="818261" y="3010789"/>
                  </a:lnTo>
                  <a:lnTo>
                    <a:pt x="671830" y="2747264"/>
                  </a:lnTo>
                  <a:lnTo>
                    <a:pt x="538607" y="2475738"/>
                  </a:lnTo>
                  <a:lnTo>
                    <a:pt x="418973" y="2196592"/>
                  </a:lnTo>
                  <a:lnTo>
                    <a:pt x="333375" y="1967992"/>
                  </a:lnTo>
                  <a:lnTo>
                    <a:pt x="257048" y="1735074"/>
                  </a:lnTo>
                  <a:lnTo>
                    <a:pt x="190246" y="1497965"/>
                  </a:lnTo>
                  <a:lnTo>
                    <a:pt x="133096" y="1256919"/>
                  </a:lnTo>
                  <a:lnTo>
                    <a:pt x="85598" y="1011936"/>
                  </a:lnTo>
                  <a:lnTo>
                    <a:pt x="48514" y="763651"/>
                  </a:lnTo>
                  <a:lnTo>
                    <a:pt x="21717" y="512064"/>
                  </a:lnTo>
                  <a:lnTo>
                    <a:pt x="5461" y="257429"/>
                  </a:lnTo>
                  <a:lnTo>
                    <a:pt x="0" y="0"/>
                  </a:lnTo>
                  <a:lnTo>
                    <a:pt x="5925947" y="0"/>
                  </a:lnTo>
                  <a:lnTo>
                    <a:pt x="5925947" y="59259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4097650" y="0"/>
            <a:ext cx="4190365" cy="4127500"/>
            <a:chOff x="0" y="0"/>
            <a:chExt cx="5587153" cy="5503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87111" cy="5503291"/>
            </a:xfrm>
            <a:custGeom>
              <a:avLst/>
              <a:gdLst/>
              <a:ahLst/>
              <a:cxnLst/>
              <a:rect l="l" t="t" r="r" b="b"/>
              <a:pathLst>
                <a:path w="5587111" h="5503291">
                  <a:moveTo>
                    <a:pt x="5587111" y="5503291"/>
                  </a:moveTo>
                  <a:lnTo>
                    <a:pt x="5464937" y="5503291"/>
                  </a:lnTo>
                  <a:lnTo>
                    <a:pt x="5401056" y="5486400"/>
                  </a:lnTo>
                  <a:lnTo>
                    <a:pt x="5274056" y="5486400"/>
                  </a:lnTo>
                  <a:lnTo>
                    <a:pt x="5210810" y="5469509"/>
                  </a:lnTo>
                  <a:lnTo>
                    <a:pt x="5147818" y="5469509"/>
                  </a:lnTo>
                  <a:lnTo>
                    <a:pt x="5084953" y="5452618"/>
                  </a:lnTo>
                  <a:lnTo>
                    <a:pt x="5022342" y="5452618"/>
                  </a:lnTo>
                  <a:lnTo>
                    <a:pt x="4959985" y="5435600"/>
                  </a:lnTo>
                  <a:lnTo>
                    <a:pt x="4897882" y="5435600"/>
                  </a:lnTo>
                  <a:lnTo>
                    <a:pt x="4774184" y="5401691"/>
                  </a:lnTo>
                  <a:lnTo>
                    <a:pt x="4712716" y="5401691"/>
                  </a:lnTo>
                  <a:lnTo>
                    <a:pt x="4408932" y="5316982"/>
                  </a:lnTo>
                  <a:lnTo>
                    <a:pt x="4348861" y="5316982"/>
                  </a:lnTo>
                  <a:lnTo>
                    <a:pt x="4170299" y="5266182"/>
                  </a:lnTo>
                  <a:lnTo>
                    <a:pt x="4111371" y="5232273"/>
                  </a:lnTo>
                  <a:lnTo>
                    <a:pt x="3878199" y="5164582"/>
                  </a:lnTo>
                  <a:lnTo>
                    <a:pt x="3820541" y="5130673"/>
                  </a:lnTo>
                  <a:lnTo>
                    <a:pt x="3649472" y="5079873"/>
                  </a:lnTo>
                  <a:lnTo>
                    <a:pt x="3593084" y="5045964"/>
                  </a:lnTo>
                  <a:lnTo>
                    <a:pt x="3536950" y="5029073"/>
                  </a:lnTo>
                  <a:lnTo>
                    <a:pt x="3481070" y="4995164"/>
                  </a:lnTo>
                  <a:lnTo>
                    <a:pt x="3425571" y="4978273"/>
                  </a:lnTo>
                  <a:lnTo>
                    <a:pt x="3370326" y="4944364"/>
                  </a:lnTo>
                  <a:lnTo>
                    <a:pt x="3315462" y="4927473"/>
                  </a:lnTo>
                  <a:lnTo>
                    <a:pt x="3206623" y="4859782"/>
                  </a:lnTo>
                  <a:lnTo>
                    <a:pt x="3152648" y="4842891"/>
                  </a:lnTo>
                  <a:lnTo>
                    <a:pt x="3045714" y="4775200"/>
                  </a:lnTo>
                  <a:lnTo>
                    <a:pt x="2992755" y="4758309"/>
                  </a:lnTo>
                  <a:lnTo>
                    <a:pt x="2940177" y="4724400"/>
                  </a:lnTo>
                  <a:lnTo>
                    <a:pt x="2733167" y="4588891"/>
                  </a:lnTo>
                  <a:lnTo>
                    <a:pt x="2682367" y="4572000"/>
                  </a:lnTo>
                  <a:lnTo>
                    <a:pt x="2531999" y="4470400"/>
                  </a:lnTo>
                  <a:lnTo>
                    <a:pt x="2482596" y="4419600"/>
                  </a:lnTo>
                  <a:lnTo>
                    <a:pt x="2336673" y="4318000"/>
                  </a:lnTo>
                  <a:lnTo>
                    <a:pt x="2194179" y="4216400"/>
                  </a:lnTo>
                  <a:lnTo>
                    <a:pt x="2147443" y="4165600"/>
                  </a:lnTo>
                  <a:lnTo>
                    <a:pt x="2055241" y="4097909"/>
                  </a:lnTo>
                  <a:lnTo>
                    <a:pt x="2009775" y="4047109"/>
                  </a:lnTo>
                  <a:lnTo>
                    <a:pt x="1919986" y="3979418"/>
                  </a:lnTo>
                  <a:lnTo>
                    <a:pt x="1875663" y="3928618"/>
                  </a:lnTo>
                  <a:lnTo>
                    <a:pt x="1831848" y="3894709"/>
                  </a:lnTo>
                  <a:lnTo>
                    <a:pt x="1788414" y="3843909"/>
                  </a:lnTo>
                  <a:lnTo>
                    <a:pt x="1745361" y="3810000"/>
                  </a:lnTo>
                  <a:lnTo>
                    <a:pt x="1702816" y="3759200"/>
                  </a:lnTo>
                  <a:lnTo>
                    <a:pt x="1660652" y="3725291"/>
                  </a:lnTo>
                  <a:lnTo>
                    <a:pt x="1618996" y="3674491"/>
                  </a:lnTo>
                  <a:lnTo>
                    <a:pt x="1577721" y="3640582"/>
                  </a:lnTo>
                  <a:lnTo>
                    <a:pt x="1536827" y="3589782"/>
                  </a:lnTo>
                  <a:lnTo>
                    <a:pt x="1496441" y="3538982"/>
                  </a:lnTo>
                  <a:lnTo>
                    <a:pt x="1456563" y="3505073"/>
                  </a:lnTo>
                  <a:lnTo>
                    <a:pt x="1417066" y="3454273"/>
                  </a:lnTo>
                  <a:lnTo>
                    <a:pt x="1378077" y="3403473"/>
                  </a:lnTo>
                  <a:lnTo>
                    <a:pt x="1339469" y="3369564"/>
                  </a:lnTo>
                  <a:lnTo>
                    <a:pt x="1301369" y="3318764"/>
                  </a:lnTo>
                  <a:lnTo>
                    <a:pt x="1263777" y="3267964"/>
                  </a:lnTo>
                  <a:lnTo>
                    <a:pt x="1226566" y="3217164"/>
                  </a:lnTo>
                  <a:lnTo>
                    <a:pt x="1189863" y="3166364"/>
                  </a:lnTo>
                  <a:lnTo>
                    <a:pt x="1153668" y="3132455"/>
                  </a:lnTo>
                  <a:lnTo>
                    <a:pt x="1117981" y="3081655"/>
                  </a:lnTo>
                  <a:lnTo>
                    <a:pt x="1082675" y="3030855"/>
                  </a:lnTo>
                  <a:lnTo>
                    <a:pt x="1047877" y="2980055"/>
                  </a:lnTo>
                  <a:lnTo>
                    <a:pt x="1013587" y="2929255"/>
                  </a:lnTo>
                  <a:lnTo>
                    <a:pt x="979805" y="2878455"/>
                  </a:lnTo>
                  <a:lnTo>
                    <a:pt x="946531" y="2827655"/>
                  </a:lnTo>
                  <a:lnTo>
                    <a:pt x="913765" y="2776855"/>
                  </a:lnTo>
                  <a:lnTo>
                    <a:pt x="881507" y="2726055"/>
                  </a:lnTo>
                  <a:lnTo>
                    <a:pt x="849757" y="2675255"/>
                  </a:lnTo>
                  <a:lnTo>
                    <a:pt x="818515" y="2624455"/>
                  </a:lnTo>
                  <a:lnTo>
                    <a:pt x="787781" y="2573655"/>
                  </a:lnTo>
                  <a:lnTo>
                    <a:pt x="757555" y="2522855"/>
                  </a:lnTo>
                  <a:lnTo>
                    <a:pt x="727837" y="2455164"/>
                  </a:lnTo>
                  <a:lnTo>
                    <a:pt x="698627" y="2404364"/>
                  </a:lnTo>
                  <a:lnTo>
                    <a:pt x="670052" y="2353564"/>
                  </a:lnTo>
                  <a:lnTo>
                    <a:pt x="641985" y="2302764"/>
                  </a:lnTo>
                  <a:lnTo>
                    <a:pt x="614426" y="2251964"/>
                  </a:lnTo>
                  <a:lnTo>
                    <a:pt x="587375" y="2201164"/>
                  </a:lnTo>
                  <a:lnTo>
                    <a:pt x="560705" y="2133600"/>
                  </a:lnTo>
                  <a:lnTo>
                    <a:pt x="534797" y="2082800"/>
                  </a:lnTo>
                  <a:lnTo>
                    <a:pt x="509397" y="2032000"/>
                  </a:lnTo>
                  <a:lnTo>
                    <a:pt x="484505" y="1964309"/>
                  </a:lnTo>
                  <a:lnTo>
                    <a:pt x="460248" y="1913509"/>
                  </a:lnTo>
                  <a:lnTo>
                    <a:pt x="436499" y="1862709"/>
                  </a:lnTo>
                  <a:lnTo>
                    <a:pt x="413385" y="1795018"/>
                  </a:lnTo>
                  <a:lnTo>
                    <a:pt x="390779" y="1744218"/>
                  </a:lnTo>
                  <a:lnTo>
                    <a:pt x="368808" y="1693418"/>
                  </a:lnTo>
                  <a:lnTo>
                    <a:pt x="347345" y="1625600"/>
                  </a:lnTo>
                  <a:lnTo>
                    <a:pt x="326517" y="1574800"/>
                  </a:lnTo>
                  <a:lnTo>
                    <a:pt x="306197" y="1507109"/>
                  </a:lnTo>
                  <a:lnTo>
                    <a:pt x="286512" y="1456309"/>
                  </a:lnTo>
                  <a:lnTo>
                    <a:pt x="267462" y="1388618"/>
                  </a:lnTo>
                  <a:lnTo>
                    <a:pt x="248920" y="1337818"/>
                  </a:lnTo>
                  <a:lnTo>
                    <a:pt x="231013" y="1270000"/>
                  </a:lnTo>
                  <a:lnTo>
                    <a:pt x="213741" y="1219200"/>
                  </a:lnTo>
                  <a:lnTo>
                    <a:pt x="196977" y="1151509"/>
                  </a:lnTo>
                  <a:lnTo>
                    <a:pt x="180848" y="1100709"/>
                  </a:lnTo>
                  <a:lnTo>
                    <a:pt x="165354" y="1033018"/>
                  </a:lnTo>
                  <a:lnTo>
                    <a:pt x="150495" y="982218"/>
                  </a:lnTo>
                  <a:lnTo>
                    <a:pt x="136271" y="914400"/>
                  </a:lnTo>
                  <a:lnTo>
                    <a:pt x="122682" y="846709"/>
                  </a:lnTo>
                  <a:lnTo>
                    <a:pt x="109601" y="795909"/>
                  </a:lnTo>
                  <a:lnTo>
                    <a:pt x="97155" y="728218"/>
                  </a:lnTo>
                  <a:lnTo>
                    <a:pt x="85471" y="660400"/>
                  </a:lnTo>
                  <a:lnTo>
                    <a:pt x="74295" y="609600"/>
                  </a:lnTo>
                  <a:lnTo>
                    <a:pt x="63754" y="541909"/>
                  </a:lnTo>
                  <a:lnTo>
                    <a:pt x="53848" y="474218"/>
                  </a:lnTo>
                  <a:lnTo>
                    <a:pt x="44704" y="423418"/>
                  </a:lnTo>
                  <a:lnTo>
                    <a:pt x="36195" y="355600"/>
                  </a:lnTo>
                  <a:lnTo>
                    <a:pt x="28321" y="287909"/>
                  </a:lnTo>
                  <a:lnTo>
                    <a:pt x="21082" y="237109"/>
                  </a:lnTo>
                  <a:lnTo>
                    <a:pt x="14478" y="169418"/>
                  </a:lnTo>
                  <a:lnTo>
                    <a:pt x="8509" y="101600"/>
                  </a:lnTo>
                  <a:lnTo>
                    <a:pt x="3302" y="33909"/>
                  </a:lnTo>
                  <a:lnTo>
                    <a:pt x="0" y="0"/>
                  </a:lnTo>
                  <a:lnTo>
                    <a:pt x="260350" y="0"/>
                  </a:lnTo>
                  <a:lnTo>
                    <a:pt x="263398" y="33909"/>
                  </a:lnTo>
                  <a:lnTo>
                    <a:pt x="268732" y="101600"/>
                  </a:lnTo>
                  <a:lnTo>
                    <a:pt x="274701" y="169291"/>
                  </a:lnTo>
                  <a:lnTo>
                    <a:pt x="281432" y="220091"/>
                  </a:lnTo>
                  <a:lnTo>
                    <a:pt x="288798" y="287782"/>
                  </a:lnTo>
                  <a:lnTo>
                    <a:pt x="296926" y="355473"/>
                  </a:lnTo>
                  <a:lnTo>
                    <a:pt x="305689" y="423164"/>
                  </a:lnTo>
                  <a:lnTo>
                    <a:pt x="315087" y="473964"/>
                  </a:lnTo>
                  <a:lnTo>
                    <a:pt x="325247" y="541655"/>
                  </a:lnTo>
                  <a:lnTo>
                    <a:pt x="336042" y="609346"/>
                  </a:lnTo>
                  <a:lnTo>
                    <a:pt x="347472" y="660146"/>
                  </a:lnTo>
                  <a:lnTo>
                    <a:pt x="359664" y="727837"/>
                  </a:lnTo>
                  <a:lnTo>
                    <a:pt x="372491" y="795528"/>
                  </a:lnTo>
                  <a:lnTo>
                    <a:pt x="385953" y="846328"/>
                  </a:lnTo>
                  <a:lnTo>
                    <a:pt x="400050" y="914400"/>
                  </a:lnTo>
                  <a:lnTo>
                    <a:pt x="414782" y="965200"/>
                  </a:lnTo>
                  <a:lnTo>
                    <a:pt x="430276" y="1032891"/>
                  </a:lnTo>
                  <a:lnTo>
                    <a:pt x="446405" y="1100582"/>
                  </a:lnTo>
                  <a:lnTo>
                    <a:pt x="463169" y="1151382"/>
                  </a:lnTo>
                  <a:lnTo>
                    <a:pt x="480441" y="1219200"/>
                  </a:lnTo>
                  <a:lnTo>
                    <a:pt x="498475" y="1270000"/>
                  </a:lnTo>
                  <a:lnTo>
                    <a:pt x="517144" y="1337691"/>
                  </a:lnTo>
                  <a:lnTo>
                    <a:pt x="536448" y="1388491"/>
                  </a:lnTo>
                  <a:lnTo>
                    <a:pt x="556387" y="1456182"/>
                  </a:lnTo>
                  <a:lnTo>
                    <a:pt x="576834" y="1506982"/>
                  </a:lnTo>
                  <a:lnTo>
                    <a:pt x="597916" y="1557782"/>
                  </a:lnTo>
                  <a:lnTo>
                    <a:pt x="619506" y="1625600"/>
                  </a:lnTo>
                  <a:lnTo>
                    <a:pt x="641858" y="1676400"/>
                  </a:lnTo>
                  <a:lnTo>
                    <a:pt x="664845" y="1744091"/>
                  </a:lnTo>
                  <a:lnTo>
                    <a:pt x="688340" y="1794891"/>
                  </a:lnTo>
                  <a:lnTo>
                    <a:pt x="712470" y="1845691"/>
                  </a:lnTo>
                  <a:lnTo>
                    <a:pt x="737235" y="1913382"/>
                  </a:lnTo>
                  <a:lnTo>
                    <a:pt x="762508" y="1964182"/>
                  </a:lnTo>
                  <a:lnTo>
                    <a:pt x="788416" y="2014982"/>
                  </a:lnTo>
                  <a:lnTo>
                    <a:pt x="814959" y="2065782"/>
                  </a:lnTo>
                  <a:lnTo>
                    <a:pt x="842010" y="2133600"/>
                  </a:lnTo>
                  <a:lnTo>
                    <a:pt x="869696" y="2184400"/>
                  </a:lnTo>
                  <a:lnTo>
                    <a:pt x="897890" y="2235200"/>
                  </a:lnTo>
                  <a:lnTo>
                    <a:pt x="926719" y="2286000"/>
                  </a:lnTo>
                  <a:lnTo>
                    <a:pt x="956056" y="2336800"/>
                  </a:lnTo>
                  <a:lnTo>
                    <a:pt x="985901" y="2404491"/>
                  </a:lnTo>
                  <a:lnTo>
                    <a:pt x="1016381" y="2455291"/>
                  </a:lnTo>
                  <a:lnTo>
                    <a:pt x="1047369" y="2506091"/>
                  </a:lnTo>
                  <a:lnTo>
                    <a:pt x="1078865" y="2556891"/>
                  </a:lnTo>
                  <a:lnTo>
                    <a:pt x="1110996" y="2607691"/>
                  </a:lnTo>
                  <a:lnTo>
                    <a:pt x="1143635" y="2658491"/>
                  </a:lnTo>
                  <a:lnTo>
                    <a:pt x="1176782" y="2709291"/>
                  </a:lnTo>
                  <a:lnTo>
                    <a:pt x="1210437" y="2760091"/>
                  </a:lnTo>
                  <a:lnTo>
                    <a:pt x="1244600" y="2810891"/>
                  </a:lnTo>
                  <a:lnTo>
                    <a:pt x="1279398" y="2861691"/>
                  </a:lnTo>
                  <a:lnTo>
                    <a:pt x="1314704" y="2912491"/>
                  </a:lnTo>
                  <a:lnTo>
                    <a:pt x="1350518" y="2963291"/>
                  </a:lnTo>
                  <a:lnTo>
                    <a:pt x="1386840" y="3014091"/>
                  </a:lnTo>
                  <a:lnTo>
                    <a:pt x="1423670" y="3048000"/>
                  </a:lnTo>
                  <a:lnTo>
                    <a:pt x="1461008" y="3098800"/>
                  </a:lnTo>
                  <a:lnTo>
                    <a:pt x="1498854" y="3149600"/>
                  </a:lnTo>
                  <a:lnTo>
                    <a:pt x="1537208" y="3200400"/>
                  </a:lnTo>
                  <a:lnTo>
                    <a:pt x="1576070" y="3251200"/>
                  </a:lnTo>
                  <a:lnTo>
                    <a:pt x="1615313" y="3285109"/>
                  </a:lnTo>
                  <a:lnTo>
                    <a:pt x="1655064" y="3335909"/>
                  </a:lnTo>
                  <a:lnTo>
                    <a:pt x="1695323" y="3386709"/>
                  </a:lnTo>
                  <a:lnTo>
                    <a:pt x="1736090" y="3420618"/>
                  </a:lnTo>
                  <a:lnTo>
                    <a:pt x="1777238" y="3471418"/>
                  </a:lnTo>
                  <a:lnTo>
                    <a:pt x="1818894" y="3522218"/>
                  </a:lnTo>
                  <a:lnTo>
                    <a:pt x="1861058" y="3556127"/>
                  </a:lnTo>
                  <a:lnTo>
                    <a:pt x="1903603" y="3606927"/>
                  </a:lnTo>
                  <a:lnTo>
                    <a:pt x="1946656" y="3640836"/>
                  </a:lnTo>
                  <a:lnTo>
                    <a:pt x="1990217" y="3691636"/>
                  </a:lnTo>
                  <a:lnTo>
                    <a:pt x="2034159" y="3725545"/>
                  </a:lnTo>
                  <a:lnTo>
                    <a:pt x="2078609" y="3776345"/>
                  </a:lnTo>
                  <a:lnTo>
                    <a:pt x="2168779" y="3844036"/>
                  </a:lnTo>
                  <a:lnTo>
                    <a:pt x="2214499" y="3894836"/>
                  </a:lnTo>
                  <a:lnTo>
                    <a:pt x="2307209" y="3962527"/>
                  </a:lnTo>
                  <a:lnTo>
                    <a:pt x="2354199" y="4013327"/>
                  </a:lnTo>
                  <a:lnTo>
                    <a:pt x="2497709" y="4114927"/>
                  </a:lnTo>
                  <a:lnTo>
                    <a:pt x="2595499" y="4182618"/>
                  </a:lnTo>
                  <a:lnTo>
                    <a:pt x="2645029" y="4233418"/>
                  </a:lnTo>
                  <a:lnTo>
                    <a:pt x="2795778" y="4335018"/>
                  </a:lnTo>
                  <a:lnTo>
                    <a:pt x="2898267" y="4402709"/>
                  </a:lnTo>
                  <a:lnTo>
                    <a:pt x="2950083" y="4419600"/>
                  </a:lnTo>
                  <a:lnTo>
                    <a:pt x="3160903" y="4555109"/>
                  </a:lnTo>
                  <a:lnTo>
                    <a:pt x="3214370" y="4572000"/>
                  </a:lnTo>
                  <a:lnTo>
                    <a:pt x="3322701" y="4639691"/>
                  </a:lnTo>
                  <a:lnTo>
                    <a:pt x="3377311" y="4656582"/>
                  </a:lnTo>
                  <a:lnTo>
                    <a:pt x="3487674" y="4724273"/>
                  </a:lnTo>
                  <a:lnTo>
                    <a:pt x="3543300" y="4741164"/>
                  </a:lnTo>
                  <a:lnTo>
                    <a:pt x="3599307" y="4775073"/>
                  </a:lnTo>
                  <a:lnTo>
                    <a:pt x="3655695" y="4791964"/>
                  </a:lnTo>
                  <a:lnTo>
                    <a:pt x="3712337" y="4825873"/>
                  </a:lnTo>
                  <a:lnTo>
                    <a:pt x="3826637" y="4859782"/>
                  </a:lnTo>
                  <a:lnTo>
                    <a:pt x="3884295" y="4893691"/>
                  </a:lnTo>
                  <a:lnTo>
                    <a:pt x="4058920" y="4944491"/>
                  </a:lnTo>
                  <a:lnTo>
                    <a:pt x="4117721" y="4978400"/>
                  </a:lnTo>
                  <a:lnTo>
                    <a:pt x="4659884" y="5130800"/>
                  </a:lnTo>
                  <a:lnTo>
                    <a:pt x="4721479" y="5130800"/>
                  </a:lnTo>
                  <a:lnTo>
                    <a:pt x="4907661" y="5181600"/>
                  </a:lnTo>
                  <a:lnTo>
                    <a:pt x="4970272" y="5181600"/>
                  </a:lnTo>
                  <a:lnTo>
                    <a:pt x="5033137" y="5198491"/>
                  </a:lnTo>
                  <a:lnTo>
                    <a:pt x="5096129" y="5198491"/>
                  </a:lnTo>
                  <a:lnTo>
                    <a:pt x="5159375" y="5215382"/>
                  </a:lnTo>
                  <a:lnTo>
                    <a:pt x="5222875" y="5215382"/>
                  </a:lnTo>
                  <a:lnTo>
                    <a:pt x="5286629" y="5232273"/>
                  </a:lnTo>
                  <a:lnTo>
                    <a:pt x="5350510" y="5232273"/>
                  </a:lnTo>
                  <a:lnTo>
                    <a:pt x="5414645" y="5249164"/>
                  </a:lnTo>
                  <a:lnTo>
                    <a:pt x="5587111" y="5249164"/>
                  </a:lnTo>
                  <a:lnTo>
                    <a:pt x="5587111" y="5503164"/>
                  </a:lnTo>
                  <a:close/>
                </a:path>
              </a:pathLst>
            </a:custGeom>
            <a:solidFill>
              <a:srgbClr val="38414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41301" y="8003857"/>
            <a:ext cx="7973621" cy="1019780"/>
            <a:chOff x="0" y="0"/>
            <a:chExt cx="10631495" cy="1359707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10631495" cy="1359707"/>
            </a:xfrm>
            <a:prstGeom prst="rect">
              <a:avLst/>
            </a:prstGeom>
            <a:solidFill>
              <a:srgbClr val="00031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640680" y="302750"/>
              <a:ext cx="7411032" cy="809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53"/>
                </a:lnSpc>
              </a:pPr>
              <a:r>
                <a:rPr lang="en-US" sz="1887" spc="188" dirty="0">
                  <a:solidFill>
                    <a:srgbClr val="FFFFFF"/>
                  </a:solidFill>
                  <a:latin typeface="Montserrat Classic Bold"/>
                </a:rPr>
                <a:t>INTENSIVITA PELA AMIB</a:t>
              </a:r>
            </a:p>
            <a:p>
              <a:pPr algn="just">
                <a:lnSpc>
                  <a:spcPts val="2453"/>
                </a:lnSpc>
              </a:pPr>
              <a:r>
                <a:rPr lang="en-US" sz="1887" spc="188" dirty="0">
                  <a:solidFill>
                    <a:srgbClr val="FFFFFF"/>
                  </a:solidFill>
                  <a:latin typeface="Montserrat Classic Bold"/>
                </a:rPr>
                <a:t>CHEFE DE CTI DO HOSPITAL BADIM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1550" y="4156075"/>
            <a:ext cx="8480159" cy="2064568"/>
            <a:chOff x="0" y="0"/>
            <a:chExt cx="11306879" cy="275275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499809"/>
              <a:ext cx="11306879" cy="1232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37"/>
                </a:lnSpc>
              </a:pPr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168012"/>
              <a:ext cx="11306879" cy="584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3"/>
                </a:lnSpc>
              </a:pPr>
              <a:r>
                <a:rPr lang="en-US" sz="3203">
                  <a:solidFill>
                    <a:srgbClr val="FFFFFF"/>
                  </a:solidFill>
                  <a:latin typeface="Montserrat Classic Bold"/>
                </a:rPr>
                <a:t>Apresentado por Edmundo Tommasi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94711" y="273176"/>
            <a:ext cx="9413333" cy="3677035"/>
            <a:chOff x="0" y="0"/>
            <a:chExt cx="12551111" cy="490271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9613"/>
              <a:ext cx="12551111" cy="1278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93"/>
                </a:lnSpc>
              </a:pPr>
              <a:r>
                <a:rPr lang="en-US" sz="6630">
                  <a:solidFill>
                    <a:srgbClr val="303030"/>
                  </a:solidFill>
                  <a:latin typeface="Montserrat Classic"/>
                </a:rPr>
                <a:t>Acometimento de VD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027420"/>
              <a:ext cx="12551111" cy="63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0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229129"/>
              <a:ext cx="12551111" cy="698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7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098249"/>
              <a:ext cx="6203369" cy="209573"/>
            </a:xfrm>
            <a:prstGeom prst="rect">
              <a:avLst/>
            </a:prstGeom>
            <a:solidFill>
              <a:srgbClr val="66BE44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l="17516" t="14573" r="18434" b="13940"/>
          <a:stretch>
            <a:fillRect/>
          </a:stretch>
        </p:blipFill>
        <p:spPr>
          <a:xfrm>
            <a:off x="1282756" y="2366609"/>
            <a:ext cx="11884498" cy="7457722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139238" y="4974511"/>
            <a:ext cx="9525" cy="30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2021664" y="5619372"/>
            <a:ext cx="6022331" cy="11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714">
                <a:solidFill>
                  <a:srgbClr val="000000"/>
                </a:solidFill>
                <a:latin typeface="Open Sans Light"/>
              </a:rPr>
              <a:t>Huisman, Menno V., et al. "2019 ESC Guidelines for the diagnosis and management of acute pulmonary embolism developed in collaboration with the European Respiratory Society (ERS)." European Heart Journal 41 (2020): 543À603.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94711" y="-185461"/>
            <a:ext cx="9413333" cy="4594309"/>
            <a:chOff x="0" y="0"/>
            <a:chExt cx="12551111" cy="612574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9613"/>
              <a:ext cx="12551111" cy="2501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93"/>
                </a:lnSpc>
              </a:pPr>
              <a:r>
                <a:rPr lang="en-US" sz="6630">
                  <a:solidFill>
                    <a:srgbClr val="303030"/>
                  </a:solidFill>
                  <a:latin typeface="Montserrat Classic"/>
                </a:rPr>
                <a:t>Diagnósticos diferencias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250452"/>
              <a:ext cx="12551111" cy="63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0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452161"/>
              <a:ext cx="12551111" cy="698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7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3321282"/>
              <a:ext cx="6203369" cy="209573"/>
            </a:xfrm>
            <a:prstGeom prst="rect">
              <a:avLst/>
            </a:prstGeom>
            <a:solidFill>
              <a:srgbClr val="66BE44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9139238" y="4974511"/>
            <a:ext cx="9525" cy="30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894711" y="3131937"/>
            <a:ext cx="10848883" cy="4482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3804" lvl="1" indent="-341902">
              <a:lnSpc>
                <a:spcPts val="4434"/>
              </a:lnSpc>
              <a:buFont typeface="Arial"/>
              <a:buChar char="•"/>
            </a:pPr>
            <a:r>
              <a:rPr lang="en-US" sz="3167">
                <a:solidFill>
                  <a:srgbClr val="000000"/>
                </a:solidFill>
                <a:latin typeface="Open Sans Light"/>
              </a:rPr>
              <a:t>Infarto agudo do miocárdio (IAM)</a:t>
            </a:r>
          </a:p>
          <a:p>
            <a:pPr marL="683804" lvl="1" indent="-341902">
              <a:lnSpc>
                <a:spcPts val="4434"/>
              </a:lnSpc>
              <a:buFont typeface="Arial"/>
              <a:buChar char="•"/>
            </a:pPr>
            <a:r>
              <a:rPr lang="en-US" sz="3167">
                <a:solidFill>
                  <a:srgbClr val="000000"/>
                </a:solidFill>
                <a:latin typeface="Open Sans Light"/>
              </a:rPr>
              <a:t>Pneumonia</a:t>
            </a:r>
          </a:p>
          <a:p>
            <a:pPr marL="683804" lvl="1" indent="-341902">
              <a:lnSpc>
                <a:spcPts val="4434"/>
              </a:lnSpc>
              <a:buFont typeface="Arial"/>
              <a:buChar char="•"/>
            </a:pPr>
            <a:r>
              <a:rPr lang="en-US" sz="3167">
                <a:solidFill>
                  <a:srgbClr val="000000"/>
                </a:solidFill>
                <a:latin typeface="Open Sans Light"/>
              </a:rPr>
              <a:t>Insuficiência cardíaca</a:t>
            </a:r>
          </a:p>
          <a:p>
            <a:pPr marL="683804" lvl="1" indent="-341902">
              <a:lnSpc>
                <a:spcPts val="4434"/>
              </a:lnSpc>
              <a:buFont typeface="Arial"/>
              <a:buChar char="•"/>
            </a:pPr>
            <a:r>
              <a:rPr lang="en-US" sz="3167">
                <a:solidFill>
                  <a:srgbClr val="000000"/>
                </a:solidFill>
                <a:latin typeface="Open Sans Light"/>
              </a:rPr>
              <a:t>Asma brônquica</a:t>
            </a:r>
          </a:p>
          <a:p>
            <a:pPr marL="683804" lvl="1" indent="-341902">
              <a:lnSpc>
                <a:spcPts val="4434"/>
              </a:lnSpc>
              <a:buFont typeface="Arial"/>
              <a:buChar char="•"/>
            </a:pPr>
            <a:r>
              <a:rPr lang="en-US" sz="3167">
                <a:solidFill>
                  <a:srgbClr val="000000"/>
                </a:solidFill>
                <a:latin typeface="Open Sans Light"/>
              </a:rPr>
              <a:t>Doença pulmonar obstrutiva crônica</a:t>
            </a:r>
          </a:p>
          <a:p>
            <a:pPr marL="683804" lvl="1" indent="-341902">
              <a:lnSpc>
                <a:spcPts val="4434"/>
              </a:lnSpc>
              <a:buFont typeface="Arial"/>
              <a:buChar char="•"/>
            </a:pPr>
            <a:r>
              <a:rPr lang="en-US" sz="3167">
                <a:solidFill>
                  <a:srgbClr val="000000"/>
                </a:solidFill>
                <a:latin typeface="Open Sans Light"/>
              </a:rPr>
              <a:t>Neoplasia torácica</a:t>
            </a:r>
          </a:p>
          <a:p>
            <a:pPr marL="683804" lvl="1" indent="-341902">
              <a:lnSpc>
                <a:spcPts val="4434"/>
              </a:lnSpc>
              <a:buFont typeface="Arial"/>
              <a:buChar char="•"/>
            </a:pPr>
            <a:r>
              <a:rPr lang="en-US" sz="3167">
                <a:solidFill>
                  <a:srgbClr val="000000"/>
                </a:solidFill>
                <a:latin typeface="Open Sans Light"/>
              </a:rPr>
              <a:t>Fratura de costela</a:t>
            </a:r>
          </a:p>
          <a:p>
            <a:pPr marL="683804" lvl="1" indent="-341902">
              <a:lnSpc>
                <a:spcPts val="4434"/>
              </a:lnSpc>
              <a:buFont typeface="Arial"/>
              <a:buChar char="•"/>
            </a:pPr>
            <a:r>
              <a:rPr lang="en-US" sz="3167">
                <a:solidFill>
                  <a:srgbClr val="000000"/>
                </a:solidFill>
                <a:latin typeface="Open Sans Light"/>
              </a:rPr>
              <a:t>Pneumotorax,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94711" y="311126"/>
            <a:ext cx="9413333" cy="3601135"/>
            <a:chOff x="0" y="0"/>
            <a:chExt cx="12551111" cy="480151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0088"/>
              <a:ext cx="12551111" cy="1186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43"/>
                </a:lnSpc>
              </a:pPr>
              <a:r>
                <a:rPr lang="en-US" sz="6130">
                  <a:solidFill>
                    <a:srgbClr val="303030"/>
                  </a:solidFill>
                  <a:latin typeface="Montserrat Classic"/>
                </a:rPr>
                <a:t>Avaliação de severidade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926221"/>
              <a:ext cx="12551111" cy="63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0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127930"/>
              <a:ext cx="12551111" cy="698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7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997050"/>
              <a:ext cx="6203369" cy="209573"/>
            </a:xfrm>
            <a:prstGeom prst="rect">
              <a:avLst/>
            </a:prstGeom>
            <a:solidFill>
              <a:srgbClr val="66BE44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l="50333" t="19557" r="20221" b="7426"/>
          <a:stretch>
            <a:fillRect/>
          </a:stretch>
        </p:blipFill>
        <p:spPr>
          <a:xfrm>
            <a:off x="3762048" y="2216468"/>
            <a:ext cx="5678659" cy="7916962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139238" y="4974511"/>
            <a:ext cx="9525" cy="30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2021664" y="5619372"/>
            <a:ext cx="6022331" cy="11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714">
                <a:solidFill>
                  <a:srgbClr val="000000"/>
                </a:solidFill>
                <a:latin typeface="Open Sans Light"/>
              </a:rPr>
              <a:t>Huisman, Menno V., et al. "2019 ESC Guidelines for the diagnosis and management of acute pulmonary embolism developed in collaboration with the European Respiratory Society (ERS)." European Heart Journal 41 (2020): 543À603.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94711" y="311126"/>
            <a:ext cx="9413333" cy="3601135"/>
            <a:chOff x="0" y="0"/>
            <a:chExt cx="12551111" cy="480151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0088"/>
              <a:ext cx="12551111" cy="1186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43"/>
                </a:lnSpc>
              </a:pPr>
              <a:r>
                <a:rPr lang="en-US" sz="6130">
                  <a:solidFill>
                    <a:srgbClr val="303030"/>
                  </a:solidFill>
                  <a:latin typeface="Montserrat Classic"/>
                </a:rPr>
                <a:t>Estratificação de risco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926221"/>
              <a:ext cx="12551111" cy="63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0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127930"/>
              <a:ext cx="12551111" cy="698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7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997050"/>
              <a:ext cx="6203369" cy="209573"/>
            </a:xfrm>
            <a:prstGeom prst="rect">
              <a:avLst/>
            </a:prstGeom>
            <a:solidFill>
              <a:srgbClr val="66BE44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l="18094" t="23743" r="20436" b="30454"/>
          <a:stretch>
            <a:fillRect/>
          </a:stretch>
        </p:blipFill>
        <p:spPr>
          <a:xfrm>
            <a:off x="1372439" y="3377739"/>
            <a:ext cx="11098796" cy="4649586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139238" y="4974511"/>
            <a:ext cx="9525" cy="30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2021664" y="5619372"/>
            <a:ext cx="6022331" cy="11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714">
                <a:solidFill>
                  <a:srgbClr val="000000"/>
                </a:solidFill>
                <a:latin typeface="Open Sans Light"/>
              </a:rPr>
              <a:t>Huisman, Menno V., et al. "2019 ESC Guidelines for the diagnosis and management of acute pulmonary embolism developed in collaboration with the European Respiratory Society (ERS)." European Heart Journal 41 (2020): 543À603.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94711" y="252915"/>
            <a:ext cx="9247838" cy="4513537"/>
            <a:chOff x="0" y="0"/>
            <a:chExt cx="12330451" cy="601804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8866"/>
              <a:ext cx="12330451" cy="2456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65"/>
                </a:lnSpc>
              </a:pPr>
              <a:r>
                <a:rPr lang="en-US" sz="6514">
                  <a:solidFill>
                    <a:srgbClr val="303030"/>
                  </a:solidFill>
                  <a:latin typeface="Montserrat Classic"/>
                </a:rPr>
                <a:t>Exames complementares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76228"/>
              <a:ext cx="12330451" cy="619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66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364158"/>
              <a:ext cx="12330451" cy="678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88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3262891"/>
              <a:ext cx="6094308" cy="205889"/>
            </a:xfrm>
            <a:prstGeom prst="rect">
              <a:avLst/>
            </a:prstGeom>
            <a:solidFill>
              <a:srgbClr val="66BE44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r="31129"/>
          <a:stretch>
            <a:fillRect/>
          </a:stretch>
        </p:blipFill>
        <p:spPr>
          <a:xfrm>
            <a:off x="2789926" y="5283914"/>
            <a:ext cx="6474059" cy="500986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3139568" y="5781830"/>
            <a:ext cx="1135805" cy="739693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139238" y="4974511"/>
            <a:ext cx="9525" cy="30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1894711" y="3620747"/>
            <a:ext cx="11648211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Gasometria arterial: Hipoxemia/Hipercapnia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·Eletrocardiograma: ·Taquicardia sinusal – Atenção S1Q3T3 (Inversão de onda em S de DI e Q e T de DIII)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Light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4017441" y="9644723"/>
            <a:ext cx="455371" cy="387368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4574279" y="9603132"/>
            <a:ext cx="679305" cy="4423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94711" y="252915"/>
            <a:ext cx="9247838" cy="4513537"/>
            <a:chOff x="0" y="0"/>
            <a:chExt cx="12330451" cy="601804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8866"/>
              <a:ext cx="12330451" cy="2456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65"/>
                </a:lnSpc>
              </a:pPr>
              <a:r>
                <a:rPr lang="en-US" sz="6514">
                  <a:solidFill>
                    <a:srgbClr val="303030"/>
                  </a:solidFill>
                  <a:latin typeface="Montserrat Classic"/>
                </a:rPr>
                <a:t>Exames complementares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76228"/>
              <a:ext cx="12330451" cy="619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66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364158"/>
              <a:ext cx="12330451" cy="678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88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3262891"/>
              <a:ext cx="6094308" cy="205889"/>
            </a:xfrm>
            <a:prstGeom prst="rect">
              <a:avLst/>
            </a:prstGeom>
            <a:solidFill>
              <a:srgbClr val="66BE44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56478" y="2932256"/>
            <a:ext cx="6762013" cy="366839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956478" y="6687797"/>
            <a:ext cx="4623919" cy="3768078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139238" y="4974511"/>
            <a:ext cx="9525" cy="30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1894711" y="3229598"/>
            <a:ext cx="4290741" cy="531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·Raio X de tórax: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Sinal de Westermark – oligoemia localizada – região mais escura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Light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Light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Light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Sinal da corcova de Hampton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94711" y="252915"/>
            <a:ext cx="9247838" cy="4513537"/>
            <a:chOff x="0" y="0"/>
            <a:chExt cx="12330451" cy="601804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8866"/>
              <a:ext cx="12330451" cy="2456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65"/>
                </a:lnSpc>
              </a:pPr>
              <a:r>
                <a:rPr lang="en-US" sz="6514">
                  <a:solidFill>
                    <a:srgbClr val="303030"/>
                  </a:solidFill>
                  <a:latin typeface="Montserrat Classic"/>
                </a:rPr>
                <a:t>Exames complementares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4176228"/>
              <a:ext cx="12330451" cy="619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66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364158"/>
              <a:ext cx="12330451" cy="678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88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3262891"/>
              <a:ext cx="6094308" cy="205889"/>
            </a:xfrm>
            <a:prstGeom prst="rect">
              <a:avLst/>
            </a:prstGeom>
            <a:solidFill>
              <a:srgbClr val="66BE44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9139238" y="4974511"/>
            <a:ext cx="9525" cy="30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894711" y="3620747"/>
            <a:ext cx="10349640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·Ecocardiograma: disfunção de VD (pior prognóstico)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Light"/>
            </a:endParaRP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·Marcadores:  aumento de BNP/troponina (pior prognóstico) – sinal de IVD; Aumento de D-dímero: alto valor preditivo - -&gt; descarta TEP se baixo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94711" y="389063"/>
            <a:ext cx="9413333" cy="3677035"/>
            <a:chOff x="0" y="0"/>
            <a:chExt cx="12551111" cy="490271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9613"/>
              <a:ext cx="12551111" cy="1278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93"/>
                </a:lnSpc>
              </a:pPr>
              <a:r>
                <a:rPr lang="en-US" sz="6630">
                  <a:solidFill>
                    <a:srgbClr val="303030"/>
                  </a:solidFill>
                  <a:latin typeface="Montserrat Classic"/>
                </a:rPr>
                <a:t>Escore de Wells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027420"/>
              <a:ext cx="12551111" cy="63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0"/>
                </a:lnSpc>
              </a:pPr>
              <a:r>
                <a:rPr lang="en-US" sz="3300">
                  <a:solidFill>
                    <a:srgbClr val="66BE44"/>
                  </a:solidFill>
                  <a:latin typeface="Montserrat Classic Bold"/>
                </a:rPr>
                <a:t>CHICOTE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229129"/>
              <a:ext cx="12551111" cy="698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7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098249"/>
              <a:ext cx="6203369" cy="209573"/>
            </a:xfrm>
            <a:prstGeom prst="rect">
              <a:avLst/>
            </a:prstGeom>
            <a:solidFill>
              <a:srgbClr val="66BE44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9139238" y="4974511"/>
            <a:ext cx="9525" cy="30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2082593" y="3771511"/>
            <a:ext cx="10950601" cy="478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Câncer - 1 ponto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Hemoptise - 1 ponto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Imobilização ou cirurgia prévia - 1,5 pontos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Clínica de TVP - 3 pontos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Outros diagnósticos ausentes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Taquicardia - 1,5 pontos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Eventos prévios - 1,5 pontos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Light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&gt; 4 pontos = provável TEP; ≤ 4 pontos = TEP improvável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94711" y="273176"/>
            <a:ext cx="9413333" cy="3677035"/>
            <a:chOff x="0" y="0"/>
            <a:chExt cx="12551111" cy="490271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9613"/>
              <a:ext cx="12551111" cy="1278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93"/>
                </a:lnSpc>
              </a:pPr>
              <a:r>
                <a:rPr lang="en-US" sz="6630">
                  <a:solidFill>
                    <a:srgbClr val="303030"/>
                  </a:solidFill>
                  <a:latin typeface="Montserrat Classic"/>
                </a:rPr>
                <a:t>Fluxograma TEP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027420"/>
              <a:ext cx="12551111" cy="63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0"/>
                </a:lnSpc>
              </a:pPr>
              <a:r>
                <a:rPr lang="en-US" sz="3300">
                  <a:solidFill>
                    <a:srgbClr val="66BE44"/>
                  </a:solidFill>
                  <a:latin typeface="Montserrat Classic"/>
                </a:rPr>
                <a:t>Sem instabilidade hemodinâmica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229129"/>
              <a:ext cx="12551111" cy="698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7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098249"/>
              <a:ext cx="6203369" cy="209573"/>
            </a:xfrm>
            <a:prstGeom prst="rect">
              <a:avLst/>
            </a:prstGeom>
            <a:solidFill>
              <a:srgbClr val="66BE44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l="43778" t="25685" r="21660" b="22063"/>
          <a:stretch>
            <a:fillRect/>
          </a:stretch>
        </p:blipFill>
        <p:spPr>
          <a:xfrm>
            <a:off x="1894711" y="3113687"/>
            <a:ext cx="8546034" cy="7264129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139238" y="4974511"/>
            <a:ext cx="9525" cy="30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1602795" y="6111386"/>
            <a:ext cx="6322001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 Light"/>
              </a:rPr>
              <a:t>Huisman, Menno V., et al. "2019 ESC Guidelines for the diagnosis and management of acute pulmonary embolism developed in collaboration with the European Respiratory Society (ERS)." European Heart Journal 41 (2020): 543À603.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94711" y="888512"/>
            <a:ext cx="9413333" cy="7044641"/>
            <a:chOff x="0" y="0"/>
            <a:chExt cx="12551111" cy="939285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9613"/>
              <a:ext cx="12551111" cy="1278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93"/>
                </a:lnSpc>
              </a:pPr>
              <a:r>
                <a:rPr lang="en-US" sz="6630">
                  <a:solidFill>
                    <a:srgbClr val="303030"/>
                  </a:solidFill>
                  <a:latin typeface="Montserrat Classic"/>
                </a:rPr>
                <a:t>Tratamento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027420"/>
              <a:ext cx="12551111" cy="63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0"/>
                </a:lnSpc>
              </a:pPr>
              <a:r>
                <a:rPr lang="en-US" sz="3300">
                  <a:solidFill>
                    <a:srgbClr val="66BE44"/>
                  </a:solidFill>
                  <a:latin typeface="Montserrat Classic"/>
                </a:rPr>
                <a:t>Sem instabilidade hemodinâmica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229129"/>
              <a:ext cx="12551111" cy="5189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2957" lvl="1" indent="-321479">
                <a:lnSpc>
                  <a:spcPts val="4467"/>
                </a:lnSpc>
                <a:buFont typeface="Arial"/>
                <a:buChar char="•"/>
              </a:pPr>
              <a:r>
                <a:rPr lang="en-US" sz="2978">
                  <a:solidFill>
                    <a:srgbClr val="303030"/>
                  </a:solidFill>
                  <a:latin typeface="Montserrat Light"/>
                </a:rPr>
                <a:t>-Heparina + Warfarina -&gt; suspendo heparina com 2 exames INR´s entre 2-3.</a:t>
              </a:r>
            </a:p>
            <a:p>
              <a:pPr marL="642957" lvl="1" indent="-321479">
                <a:lnSpc>
                  <a:spcPts val="4467"/>
                </a:lnSpc>
                <a:buFont typeface="Arial"/>
                <a:buChar char="•"/>
              </a:pPr>
              <a:r>
                <a:rPr lang="en-US" sz="2978">
                  <a:solidFill>
                    <a:srgbClr val="303030"/>
                  </a:solidFill>
                  <a:latin typeface="Montserrat Light"/>
                </a:rPr>
                <a:t> Rivaroxabana </a:t>
              </a:r>
            </a:p>
            <a:p>
              <a:pPr marL="642957" lvl="1" indent="-321479">
                <a:lnSpc>
                  <a:spcPts val="4467"/>
                </a:lnSpc>
                <a:buFont typeface="Arial"/>
                <a:buChar char="•"/>
              </a:pPr>
              <a:r>
                <a:rPr lang="en-US" sz="2978">
                  <a:solidFill>
                    <a:srgbClr val="303030"/>
                  </a:solidFill>
                  <a:latin typeface="Montserrat Light"/>
                </a:rPr>
                <a:t>-Filtro de VCI (Na TVP, quando: contraindicação a anticoagulante; falha no tratamento; ou sangramento extenso)</a:t>
              </a:r>
            </a:p>
            <a:p>
              <a:pPr algn="l">
                <a:lnSpc>
                  <a:spcPts val="4467"/>
                </a:lnSpc>
              </a:pPr>
              <a:endParaRPr lang="en-US" sz="2978">
                <a:solidFill>
                  <a:srgbClr val="303030"/>
                </a:solidFill>
                <a:latin typeface="Montserrat Light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098249"/>
              <a:ext cx="6203369" cy="209573"/>
            </a:xfrm>
            <a:prstGeom prst="rect">
              <a:avLst/>
            </a:prstGeom>
            <a:solidFill>
              <a:srgbClr val="66BE44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9139238" y="4974511"/>
            <a:ext cx="9525" cy="30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94711" y="389063"/>
            <a:ext cx="9413333" cy="3677035"/>
            <a:chOff x="0" y="0"/>
            <a:chExt cx="12551111" cy="490271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9613"/>
              <a:ext cx="12551111" cy="1278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93"/>
                </a:lnSpc>
              </a:pPr>
              <a:r>
                <a:rPr lang="en-US" sz="6630">
                  <a:solidFill>
                    <a:srgbClr val="303030"/>
                  </a:solidFill>
                  <a:latin typeface="Montserrat Classic"/>
                </a:rPr>
                <a:t>Caso clínico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027420"/>
              <a:ext cx="12551111" cy="63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0"/>
                </a:lnSpc>
              </a:pPr>
              <a:r>
                <a:rPr lang="en-US" sz="3300">
                  <a:solidFill>
                    <a:srgbClr val="66BE44"/>
                  </a:solidFill>
                  <a:latin typeface="Montserrat Classic Bold"/>
                </a:rPr>
                <a:t>Admissão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229129"/>
              <a:ext cx="12551111" cy="698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7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098249"/>
              <a:ext cx="6203369" cy="209573"/>
            </a:xfrm>
            <a:prstGeom prst="rect">
              <a:avLst/>
            </a:prstGeom>
            <a:solidFill>
              <a:srgbClr val="66BE44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9139238" y="4974511"/>
            <a:ext cx="9525" cy="30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894711" y="3582647"/>
            <a:ext cx="10349640" cy="638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Paciente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do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sexo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feminino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, 30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anos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trabalha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como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entregadora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de moto,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internada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pela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ortopedia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há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3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dias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por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fratura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de femur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após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acidente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com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colisão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com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carro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lateralmente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.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História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prévia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de HAS e DM;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em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uso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de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anticoncepcional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oral.</a:t>
            </a: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Há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cerca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de 2 horas a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clínica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médica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é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chamada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pela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ortopedia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para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avaliação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de edema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em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MIE.</a:t>
            </a: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Exame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físico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: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 Light"/>
              </a:rPr>
              <a:t>PA 131x84; FC: 105bpm;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iRPM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: 20; SatO2: 99%; Tax: 36,2ºC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 Light"/>
              </a:rPr>
              <a:t>MIE: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Panturrilhas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empastadas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edemaciadas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; com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dor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a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palpação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calor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local.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 Light"/>
              </a:rPr>
              <a:t>Outros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sistemas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: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sem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alterações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dignas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de nota.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94711" y="273176"/>
            <a:ext cx="9413333" cy="3677035"/>
            <a:chOff x="0" y="0"/>
            <a:chExt cx="12551111" cy="490271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9613"/>
              <a:ext cx="12551111" cy="1278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93"/>
                </a:lnSpc>
              </a:pPr>
              <a:r>
                <a:rPr lang="en-US" sz="6630">
                  <a:solidFill>
                    <a:srgbClr val="303030"/>
                  </a:solidFill>
                  <a:latin typeface="Montserrat Classic"/>
                </a:rPr>
                <a:t>Fluxograma TEP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027420"/>
              <a:ext cx="12551111" cy="63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0"/>
                </a:lnSpc>
              </a:pPr>
              <a:r>
                <a:rPr lang="en-US" sz="3300">
                  <a:solidFill>
                    <a:srgbClr val="66BE44"/>
                  </a:solidFill>
                  <a:latin typeface="Montserrat Classic"/>
                </a:rPr>
                <a:t>Com instabilidade hemodinâmica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229129"/>
              <a:ext cx="12551111" cy="698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7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098249"/>
              <a:ext cx="6203369" cy="209573"/>
            </a:xfrm>
            <a:prstGeom prst="rect">
              <a:avLst/>
            </a:prstGeom>
            <a:solidFill>
              <a:srgbClr val="66BE44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l="39943" t="19622" r="20539" b="29029"/>
          <a:stretch>
            <a:fillRect/>
          </a:stretch>
        </p:blipFill>
        <p:spPr>
          <a:xfrm>
            <a:off x="2159265" y="3140792"/>
            <a:ext cx="9148779" cy="6683539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139238" y="4974511"/>
            <a:ext cx="9525" cy="30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1721994" y="5561942"/>
            <a:ext cx="6322001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 Light"/>
              </a:rPr>
              <a:t>Huisman, Menno V., et al. "2019 ESC Guidelines for the diagnosis and management of acute pulmonary embolism developed in collaboration with the European Respiratory Society (ERS)." European Heart Journal 41 (2020): 543À603.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056636" y="1182078"/>
            <a:ext cx="9413333" cy="6482666"/>
            <a:chOff x="0" y="0"/>
            <a:chExt cx="12551111" cy="864355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9613"/>
              <a:ext cx="12551111" cy="1278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93"/>
                </a:lnSpc>
              </a:pPr>
              <a:r>
                <a:rPr lang="en-US" sz="6630">
                  <a:solidFill>
                    <a:srgbClr val="303030"/>
                  </a:solidFill>
                  <a:latin typeface="Montserrat Classic"/>
                </a:rPr>
                <a:t>Tratamento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027420"/>
              <a:ext cx="12551111" cy="63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0"/>
                </a:lnSpc>
              </a:pPr>
              <a:r>
                <a:rPr lang="en-US" sz="3300">
                  <a:solidFill>
                    <a:srgbClr val="66BE44"/>
                  </a:solidFill>
                  <a:latin typeface="Montserrat Classic"/>
                </a:rPr>
                <a:t>Com instabilidade hemodinâmica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229129"/>
              <a:ext cx="12551111" cy="4439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67"/>
                </a:lnSpc>
              </a:pPr>
              <a:r>
                <a:rPr lang="en-US" sz="2978">
                  <a:solidFill>
                    <a:srgbClr val="303030"/>
                  </a:solidFill>
                  <a:latin typeface="Montserrat Light"/>
                </a:rPr>
                <a:t>(TEP maciço – FC ≥110 bpm; PAS &lt;100mmHg)</a:t>
              </a:r>
            </a:p>
            <a:p>
              <a:pPr>
                <a:lnSpc>
                  <a:spcPts val="4467"/>
                </a:lnSpc>
              </a:pPr>
              <a:endParaRPr lang="en-US" sz="2978">
                <a:solidFill>
                  <a:srgbClr val="303030"/>
                </a:solidFill>
                <a:latin typeface="Montserrat Light"/>
              </a:endParaRPr>
            </a:p>
            <a:p>
              <a:pPr marL="642957" lvl="1" indent="-321479">
                <a:lnSpc>
                  <a:spcPts val="4467"/>
                </a:lnSpc>
                <a:buFont typeface="Arial"/>
                <a:buChar char="•"/>
              </a:pPr>
              <a:r>
                <a:rPr lang="en-US" sz="2978">
                  <a:solidFill>
                    <a:srgbClr val="303030"/>
                  </a:solidFill>
                  <a:latin typeface="Montserrat Light"/>
                </a:rPr>
                <a:t>Trombolítico (alteplase até 14º dia)</a:t>
              </a:r>
            </a:p>
            <a:p>
              <a:pPr marL="642957" lvl="1" indent="-321479">
                <a:lnSpc>
                  <a:spcPts val="4467"/>
                </a:lnSpc>
                <a:buFont typeface="Arial"/>
                <a:buChar char="•"/>
              </a:pPr>
              <a:r>
                <a:rPr lang="en-US" sz="2978">
                  <a:solidFill>
                    <a:srgbClr val="303030"/>
                  </a:solidFill>
                  <a:latin typeface="Montserrat Light"/>
                </a:rPr>
                <a:t>Embolectomia: Contraindicação ou falha na trombólise</a:t>
              </a:r>
            </a:p>
            <a:p>
              <a:pPr algn="l">
                <a:lnSpc>
                  <a:spcPts val="4467"/>
                </a:lnSpc>
              </a:pPr>
              <a:endParaRPr lang="en-US" sz="2978">
                <a:solidFill>
                  <a:srgbClr val="303030"/>
                </a:solidFill>
                <a:latin typeface="Montserrat Light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098249"/>
              <a:ext cx="6203369" cy="209573"/>
            </a:xfrm>
            <a:prstGeom prst="rect">
              <a:avLst/>
            </a:prstGeom>
            <a:solidFill>
              <a:srgbClr val="66BE44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9139238" y="4974511"/>
            <a:ext cx="9525" cy="30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94711" y="389063"/>
            <a:ext cx="9413333" cy="3677035"/>
            <a:chOff x="0" y="0"/>
            <a:chExt cx="12551111" cy="490271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9613"/>
              <a:ext cx="12551111" cy="1278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93"/>
                </a:lnSpc>
              </a:pPr>
              <a:r>
                <a:rPr lang="en-US" sz="6630">
                  <a:solidFill>
                    <a:srgbClr val="303030"/>
                  </a:solidFill>
                  <a:latin typeface="Montserrat Classic"/>
                </a:rPr>
                <a:t>Caso clínico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027420"/>
              <a:ext cx="12551111" cy="63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0"/>
                </a:lnSpc>
              </a:pPr>
              <a:r>
                <a:rPr lang="en-US" sz="3300">
                  <a:solidFill>
                    <a:srgbClr val="66BE44"/>
                  </a:solidFill>
                  <a:latin typeface="Montserrat Classic Bold"/>
                </a:rPr>
                <a:t>Evolução e conduta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229129"/>
              <a:ext cx="12551111" cy="698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7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098249"/>
              <a:ext cx="6203369" cy="209573"/>
            </a:xfrm>
            <a:prstGeom prst="rect">
              <a:avLst/>
            </a:prstGeom>
            <a:solidFill>
              <a:srgbClr val="66BE44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9139238" y="4974511"/>
            <a:ext cx="9525" cy="30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894711" y="3582647"/>
            <a:ext cx="10109256" cy="427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Resultado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dos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exames</a:t>
            </a:r>
            <a:endParaRPr lang="en-US" sz="3000" dirty="0">
              <a:solidFill>
                <a:srgbClr val="000000"/>
              </a:solidFill>
              <a:latin typeface="Open Sans Light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 Light"/>
              </a:rPr>
              <a:t>ECG -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inversão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de S1Q3T3</a:t>
            </a: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Ecocardiograma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mostrou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dilatação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de VD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 Light"/>
              </a:rPr>
              <a:t>BNP de 170pg/ml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Open Sans Light"/>
            </a:endParaRP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Foi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realizado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, alteplase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na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UTI no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mesmo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dia.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Após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internação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paciente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foi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reavaliada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encaminhada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para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alta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hospitalar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r="40" b="54"/>
          <a:stretch>
            <a:fillRect/>
          </a:stretch>
        </p:blipFill>
        <p:spPr>
          <a:xfrm>
            <a:off x="731061" y="1"/>
            <a:ext cx="17556936" cy="102869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207" b="246"/>
          <a:stretch>
            <a:fillRect/>
          </a:stretch>
        </p:blipFill>
        <p:spPr>
          <a:xfrm>
            <a:off x="13084985" y="6740495"/>
            <a:ext cx="4571999" cy="35465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r="801" b="797"/>
          <a:stretch>
            <a:fillRect/>
          </a:stretch>
        </p:blipFill>
        <p:spPr>
          <a:xfrm>
            <a:off x="1034764" y="188047"/>
            <a:ext cx="2308280" cy="192760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r="317" b="296"/>
          <a:stretch>
            <a:fillRect/>
          </a:stretch>
        </p:blipFill>
        <p:spPr>
          <a:xfrm>
            <a:off x="9910886" y="8174402"/>
            <a:ext cx="2308175" cy="192783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3679796" y="1"/>
            <a:ext cx="4608830" cy="4597400"/>
            <a:chOff x="0" y="0"/>
            <a:chExt cx="6145107" cy="61298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44260" cy="6129528"/>
            </a:xfrm>
            <a:custGeom>
              <a:avLst/>
              <a:gdLst/>
              <a:ahLst/>
              <a:cxnLst/>
              <a:rect l="l" t="t" r="r" b="b"/>
              <a:pathLst>
                <a:path w="6144260" h="6129528">
                  <a:moveTo>
                    <a:pt x="0" y="0"/>
                  </a:moveTo>
                  <a:lnTo>
                    <a:pt x="6144260" y="0"/>
                  </a:lnTo>
                  <a:lnTo>
                    <a:pt x="6144260" y="6129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293628" y="491892"/>
            <a:ext cx="4445000" cy="4445000"/>
            <a:chOff x="0" y="0"/>
            <a:chExt cx="5926667" cy="59266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25947" cy="5925947"/>
            </a:xfrm>
            <a:custGeom>
              <a:avLst/>
              <a:gdLst/>
              <a:ahLst/>
              <a:cxnLst/>
              <a:rect l="l" t="t" r="r" b="b"/>
              <a:pathLst>
                <a:path w="5925947" h="5925947">
                  <a:moveTo>
                    <a:pt x="5925947" y="5925947"/>
                  </a:moveTo>
                  <a:lnTo>
                    <a:pt x="5668518" y="5920486"/>
                  </a:lnTo>
                  <a:lnTo>
                    <a:pt x="5413883" y="5904230"/>
                  </a:lnTo>
                  <a:lnTo>
                    <a:pt x="5162296" y="5877433"/>
                  </a:lnTo>
                  <a:lnTo>
                    <a:pt x="4914011" y="5840349"/>
                  </a:lnTo>
                  <a:lnTo>
                    <a:pt x="4669282" y="5793105"/>
                  </a:lnTo>
                  <a:lnTo>
                    <a:pt x="4428236" y="5735955"/>
                  </a:lnTo>
                  <a:lnTo>
                    <a:pt x="4191127" y="5669153"/>
                  </a:lnTo>
                  <a:lnTo>
                    <a:pt x="3958209" y="5592826"/>
                  </a:lnTo>
                  <a:lnTo>
                    <a:pt x="3729609" y="5507228"/>
                  </a:lnTo>
                  <a:lnTo>
                    <a:pt x="3450463" y="5387594"/>
                  </a:lnTo>
                  <a:lnTo>
                    <a:pt x="3178937" y="5254371"/>
                  </a:lnTo>
                  <a:lnTo>
                    <a:pt x="2915412" y="5107940"/>
                  </a:lnTo>
                  <a:lnTo>
                    <a:pt x="2660396" y="4948682"/>
                  </a:lnTo>
                  <a:lnTo>
                    <a:pt x="2414270" y="4777105"/>
                  </a:lnTo>
                  <a:lnTo>
                    <a:pt x="2177542" y="4593590"/>
                  </a:lnTo>
                  <a:lnTo>
                    <a:pt x="1950593" y="4398518"/>
                  </a:lnTo>
                  <a:lnTo>
                    <a:pt x="1733804" y="4192397"/>
                  </a:lnTo>
                  <a:lnTo>
                    <a:pt x="1527683" y="3975608"/>
                  </a:lnTo>
                  <a:lnTo>
                    <a:pt x="1332611" y="3748659"/>
                  </a:lnTo>
                  <a:lnTo>
                    <a:pt x="1149096" y="3511931"/>
                  </a:lnTo>
                  <a:lnTo>
                    <a:pt x="977519" y="3265805"/>
                  </a:lnTo>
                  <a:lnTo>
                    <a:pt x="818261" y="3010789"/>
                  </a:lnTo>
                  <a:lnTo>
                    <a:pt x="671830" y="2747264"/>
                  </a:lnTo>
                  <a:lnTo>
                    <a:pt x="538607" y="2475738"/>
                  </a:lnTo>
                  <a:lnTo>
                    <a:pt x="418973" y="2196592"/>
                  </a:lnTo>
                  <a:lnTo>
                    <a:pt x="333375" y="1967992"/>
                  </a:lnTo>
                  <a:lnTo>
                    <a:pt x="257048" y="1735074"/>
                  </a:lnTo>
                  <a:lnTo>
                    <a:pt x="190246" y="1497965"/>
                  </a:lnTo>
                  <a:lnTo>
                    <a:pt x="133096" y="1256919"/>
                  </a:lnTo>
                  <a:lnTo>
                    <a:pt x="85598" y="1011936"/>
                  </a:lnTo>
                  <a:lnTo>
                    <a:pt x="48514" y="763651"/>
                  </a:lnTo>
                  <a:lnTo>
                    <a:pt x="21717" y="512064"/>
                  </a:lnTo>
                  <a:lnTo>
                    <a:pt x="5461" y="257429"/>
                  </a:lnTo>
                  <a:lnTo>
                    <a:pt x="0" y="0"/>
                  </a:lnTo>
                  <a:lnTo>
                    <a:pt x="5925947" y="0"/>
                  </a:lnTo>
                  <a:lnTo>
                    <a:pt x="5925947" y="59259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097649" y="1"/>
            <a:ext cx="4190365" cy="4127500"/>
            <a:chOff x="0" y="0"/>
            <a:chExt cx="5587153" cy="5503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87111" cy="5503291"/>
            </a:xfrm>
            <a:custGeom>
              <a:avLst/>
              <a:gdLst/>
              <a:ahLst/>
              <a:cxnLst/>
              <a:rect l="l" t="t" r="r" b="b"/>
              <a:pathLst>
                <a:path w="5587111" h="5503291">
                  <a:moveTo>
                    <a:pt x="5587111" y="5503291"/>
                  </a:moveTo>
                  <a:lnTo>
                    <a:pt x="5464937" y="5503291"/>
                  </a:lnTo>
                  <a:lnTo>
                    <a:pt x="5401056" y="5486400"/>
                  </a:lnTo>
                  <a:lnTo>
                    <a:pt x="5274056" y="5486400"/>
                  </a:lnTo>
                  <a:lnTo>
                    <a:pt x="5210810" y="5469509"/>
                  </a:lnTo>
                  <a:lnTo>
                    <a:pt x="5147818" y="5469509"/>
                  </a:lnTo>
                  <a:lnTo>
                    <a:pt x="5084953" y="5452618"/>
                  </a:lnTo>
                  <a:lnTo>
                    <a:pt x="5022342" y="5452618"/>
                  </a:lnTo>
                  <a:lnTo>
                    <a:pt x="4959985" y="5435600"/>
                  </a:lnTo>
                  <a:lnTo>
                    <a:pt x="4897882" y="5435600"/>
                  </a:lnTo>
                  <a:lnTo>
                    <a:pt x="4774184" y="5401691"/>
                  </a:lnTo>
                  <a:lnTo>
                    <a:pt x="4712716" y="5401691"/>
                  </a:lnTo>
                  <a:lnTo>
                    <a:pt x="4408932" y="5316982"/>
                  </a:lnTo>
                  <a:lnTo>
                    <a:pt x="4348861" y="5316982"/>
                  </a:lnTo>
                  <a:lnTo>
                    <a:pt x="4170299" y="5266182"/>
                  </a:lnTo>
                  <a:lnTo>
                    <a:pt x="4111371" y="5232273"/>
                  </a:lnTo>
                  <a:lnTo>
                    <a:pt x="3878199" y="5164582"/>
                  </a:lnTo>
                  <a:lnTo>
                    <a:pt x="3820541" y="5130673"/>
                  </a:lnTo>
                  <a:lnTo>
                    <a:pt x="3649472" y="5079873"/>
                  </a:lnTo>
                  <a:lnTo>
                    <a:pt x="3593084" y="5045964"/>
                  </a:lnTo>
                  <a:lnTo>
                    <a:pt x="3536950" y="5029073"/>
                  </a:lnTo>
                  <a:lnTo>
                    <a:pt x="3481070" y="4995164"/>
                  </a:lnTo>
                  <a:lnTo>
                    <a:pt x="3425571" y="4978273"/>
                  </a:lnTo>
                  <a:lnTo>
                    <a:pt x="3370326" y="4944364"/>
                  </a:lnTo>
                  <a:lnTo>
                    <a:pt x="3315462" y="4927473"/>
                  </a:lnTo>
                  <a:lnTo>
                    <a:pt x="3206623" y="4859782"/>
                  </a:lnTo>
                  <a:lnTo>
                    <a:pt x="3152648" y="4842891"/>
                  </a:lnTo>
                  <a:lnTo>
                    <a:pt x="3045714" y="4775200"/>
                  </a:lnTo>
                  <a:lnTo>
                    <a:pt x="2992755" y="4758309"/>
                  </a:lnTo>
                  <a:lnTo>
                    <a:pt x="2940177" y="4724400"/>
                  </a:lnTo>
                  <a:lnTo>
                    <a:pt x="2733167" y="4588891"/>
                  </a:lnTo>
                  <a:lnTo>
                    <a:pt x="2682367" y="4572000"/>
                  </a:lnTo>
                  <a:lnTo>
                    <a:pt x="2531999" y="4470400"/>
                  </a:lnTo>
                  <a:lnTo>
                    <a:pt x="2482596" y="4419600"/>
                  </a:lnTo>
                  <a:lnTo>
                    <a:pt x="2336673" y="4318000"/>
                  </a:lnTo>
                  <a:lnTo>
                    <a:pt x="2194179" y="4216400"/>
                  </a:lnTo>
                  <a:lnTo>
                    <a:pt x="2147443" y="4165600"/>
                  </a:lnTo>
                  <a:lnTo>
                    <a:pt x="2055241" y="4097909"/>
                  </a:lnTo>
                  <a:lnTo>
                    <a:pt x="2009775" y="4047109"/>
                  </a:lnTo>
                  <a:lnTo>
                    <a:pt x="1919986" y="3979418"/>
                  </a:lnTo>
                  <a:lnTo>
                    <a:pt x="1875663" y="3928618"/>
                  </a:lnTo>
                  <a:lnTo>
                    <a:pt x="1831848" y="3894709"/>
                  </a:lnTo>
                  <a:lnTo>
                    <a:pt x="1788414" y="3843909"/>
                  </a:lnTo>
                  <a:lnTo>
                    <a:pt x="1745361" y="3810000"/>
                  </a:lnTo>
                  <a:lnTo>
                    <a:pt x="1702816" y="3759200"/>
                  </a:lnTo>
                  <a:lnTo>
                    <a:pt x="1660652" y="3725291"/>
                  </a:lnTo>
                  <a:lnTo>
                    <a:pt x="1618996" y="3674491"/>
                  </a:lnTo>
                  <a:lnTo>
                    <a:pt x="1577721" y="3640582"/>
                  </a:lnTo>
                  <a:lnTo>
                    <a:pt x="1536827" y="3589782"/>
                  </a:lnTo>
                  <a:lnTo>
                    <a:pt x="1496441" y="3538982"/>
                  </a:lnTo>
                  <a:lnTo>
                    <a:pt x="1456563" y="3505073"/>
                  </a:lnTo>
                  <a:lnTo>
                    <a:pt x="1417066" y="3454273"/>
                  </a:lnTo>
                  <a:lnTo>
                    <a:pt x="1378077" y="3403473"/>
                  </a:lnTo>
                  <a:lnTo>
                    <a:pt x="1339469" y="3369564"/>
                  </a:lnTo>
                  <a:lnTo>
                    <a:pt x="1301369" y="3318764"/>
                  </a:lnTo>
                  <a:lnTo>
                    <a:pt x="1263777" y="3267964"/>
                  </a:lnTo>
                  <a:lnTo>
                    <a:pt x="1226566" y="3217164"/>
                  </a:lnTo>
                  <a:lnTo>
                    <a:pt x="1189863" y="3166364"/>
                  </a:lnTo>
                  <a:lnTo>
                    <a:pt x="1153668" y="3132455"/>
                  </a:lnTo>
                  <a:lnTo>
                    <a:pt x="1117981" y="3081655"/>
                  </a:lnTo>
                  <a:lnTo>
                    <a:pt x="1082675" y="3030855"/>
                  </a:lnTo>
                  <a:lnTo>
                    <a:pt x="1047877" y="2980055"/>
                  </a:lnTo>
                  <a:lnTo>
                    <a:pt x="1013587" y="2929255"/>
                  </a:lnTo>
                  <a:lnTo>
                    <a:pt x="979805" y="2878455"/>
                  </a:lnTo>
                  <a:lnTo>
                    <a:pt x="946531" y="2827655"/>
                  </a:lnTo>
                  <a:lnTo>
                    <a:pt x="913765" y="2776855"/>
                  </a:lnTo>
                  <a:lnTo>
                    <a:pt x="881507" y="2726055"/>
                  </a:lnTo>
                  <a:lnTo>
                    <a:pt x="849757" y="2675255"/>
                  </a:lnTo>
                  <a:lnTo>
                    <a:pt x="818515" y="2624455"/>
                  </a:lnTo>
                  <a:lnTo>
                    <a:pt x="787781" y="2573655"/>
                  </a:lnTo>
                  <a:lnTo>
                    <a:pt x="757555" y="2522855"/>
                  </a:lnTo>
                  <a:lnTo>
                    <a:pt x="727837" y="2455164"/>
                  </a:lnTo>
                  <a:lnTo>
                    <a:pt x="698627" y="2404364"/>
                  </a:lnTo>
                  <a:lnTo>
                    <a:pt x="670052" y="2353564"/>
                  </a:lnTo>
                  <a:lnTo>
                    <a:pt x="641985" y="2302764"/>
                  </a:lnTo>
                  <a:lnTo>
                    <a:pt x="614426" y="2251964"/>
                  </a:lnTo>
                  <a:lnTo>
                    <a:pt x="587375" y="2201164"/>
                  </a:lnTo>
                  <a:lnTo>
                    <a:pt x="560705" y="2133600"/>
                  </a:lnTo>
                  <a:lnTo>
                    <a:pt x="534797" y="2082800"/>
                  </a:lnTo>
                  <a:lnTo>
                    <a:pt x="509397" y="2032000"/>
                  </a:lnTo>
                  <a:lnTo>
                    <a:pt x="484505" y="1964309"/>
                  </a:lnTo>
                  <a:lnTo>
                    <a:pt x="460248" y="1913509"/>
                  </a:lnTo>
                  <a:lnTo>
                    <a:pt x="436499" y="1862709"/>
                  </a:lnTo>
                  <a:lnTo>
                    <a:pt x="413385" y="1795018"/>
                  </a:lnTo>
                  <a:lnTo>
                    <a:pt x="390779" y="1744218"/>
                  </a:lnTo>
                  <a:lnTo>
                    <a:pt x="368808" y="1693418"/>
                  </a:lnTo>
                  <a:lnTo>
                    <a:pt x="347345" y="1625600"/>
                  </a:lnTo>
                  <a:lnTo>
                    <a:pt x="326517" y="1574800"/>
                  </a:lnTo>
                  <a:lnTo>
                    <a:pt x="306197" y="1507109"/>
                  </a:lnTo>
                  <a:lnTo>
                    <a:pt x="286512" y="1456309"/>
                  </a:lnTo>
                  <a:lnTo>
                    <a:pt x="267462" y="1388618"/>
                  </a:lnTo>
                  <a:lnTo>
                    <a:pt x="248920" y="1337818"/>
                  </a:lnTo>
                  <a:lnTo>
                    <a:pt x="231013" y="1270000"/>
                  </a:lnTo>
                  <a:lnTo>
                    <a:pt x="213741" y="1219200"/>
                  </a:lnTo>
                  <a:lnTo>
                    <a:pt x="196977" y="1151509"/>
                  </a:lnTo>
                  <a:lnTo>
                    <a:pt x="180848" y="1100709"/>
                  </a:lnTo>
                  <a:lnTo>
                    <a:pt x="165354" y="1033018"/>
                  </a:lnTo>
                  <a:lnTo>
                    <a:pt x="150495" y="982218"/>
                  </a:lnTo>
                  <a:lnTo>
                    <a:pt x="136271" y="914400"/>
                  </a:lnTo>
                  <a:lnTo>
                    <a:pt x="122682" y="846709"/>
                  </a:lnTo>
                  <a:lnTo>
                    <a:pt x="109601" y="795909"/>
                  </a:lnTo>
                  <a:lnTo>
                    <a:pt x="97155" y="728218"/>
                  </a:lnTo>
                  <a:lnTo>
                    <a:pt x="85471" y="660400"/>
                  </a:lnTo>
                  <a:lnTo>
                    <a:pt x="74295" y="609600"/>
                  </a:lnTo>
                  <a:lnTo>
                    <a:pt x="63754" y="541909"/>
                  </a:lnTo>
                  <a:lnTo>
                    <a:pt x="53848" y="474218"/>
                  </a:lnTo>
                  <a:lnTo>
                    <a:pt x="44704" y="423418"/>
                  </a:lnTo>
                  <a:lnTo>
                    <a:pt x="36195" y="355600"/>
                  </a:lnTo>
                  <a:lnTo>
                    <a:pt x="28321" y="287909"/>
                  </a:lnTo>
                  <a:lnTo>
                    <a:pt x="21082" y="237109"/>
                  </a:lnTo>
                  <a:lnTo>
                    <a:pt x="14478" y="169418"/>
                  </a:lnTo>
                  <a:lnTo>
                    <a:pt x="8509" y="101600"/>
                  </a:lnTo>
                  <a:lnTo>
                    <a:pt x="3302" y="33909"/>
                  </a:lnTo>
                  <a:lnTo>
                    <a:pt x="0" y="0"/>
                  </a:lnTo>
                  <a:lnTo>
                    <a:pt x="260350" y="0"/>
                  </a:lnTo>
                  <a:lnTo>
                    <a:pt x="263398" y="33909"/>
                  </a:lnTo>
                  <a:lnTo>
                    <a:pt x="268732" y="101600"/>
                  </a:lnTo>
                  <a:lnTo>
                    <a:pt x="274701" y="169291"/>
                  </a:lnTo>
                  <a:lnTo>
                    <a:pt x="281432" y="220091"/>
                  </a:lnTo>
                  <a:lnTo>
                    <a:pt x="288798" y="287782"/>
                  </a:lnTo>
                  <a:lnTo>
                    <a:pt x="296926" y="355473"/>
                  </a:lnTo>
                  <a:lnTo>
                    <a:pt x="305689" y="423164"/>
                  </a:lnTo>
                  <a:lnTo>
                    <a:pt x="315087" y="473964"/>
                  </a:lnTo>
                  <a:lnTo>
                    <a:pt x="325247" y="541655"/>
                  </a:lnTo>
                  <a:lnTo>
                    <a:pt x="336042" y="609346"/>
                  </a:lnTo>
                  <a:lnTo>
                    <a:pt x="347472" y="660146"/>
                  </a:lnTo>
                  <a:lnTo>
                    <a:pt x="359664" y="727837"/>
                  </a:lnTo>
                  <a:lnTo>
                    <a:pt x="372491" y="795528"/>
                  </a:lnTo>
                  <a:lnTo>
                    <a:pt x="385953" y="846328"/>
                  </a:lnTo>
                  <a:lnTo>
                    <a:pt x="400050" y="914400"/>
                  </a:lnTo>
                  <a:lnTo>
                    <a:pt x="414782" y="965200"/>
                  </a:lnTo>
                  <a:lnTo>
                    <a:pt x="430276" y="1032891"/>
                  </a:lnTo>
                  <a:lnTo>
                    <a:pt x="446405" y="1100582"/>
                  </a:lnTo>
                  <a:lnTo>
                    <a:pt x="463169" y="1151382"/>
                  </a:lnTo>
                  <a:lnTo>
                    <a:pt x="480441" y="1219200"/>
                  </a:lnTo>
                  <a:lnTo>
                    <a:pt x="498475" y="1270000"/>
                  </a:lnTo>
                  <a:lnTo>
                    <a:pt x="517144" y="1337691"/>
                  </a:lnTo>
                  <a:lnTo>
                    <a:pt x="536448" y="1388491"/>
                  </a:lnTo>
                  <a:lnTo>
                    <a:pt x="556387" y="1456182"/>
                  </a:lnTo>
                  <a:lnTo>
                    <a:pt x="576834" y="1506982"/>
                  </a:lnTo>
                  <a:lnTo>
                    <a:pt x="597916" y="1557782"/>
                  </a:lnTo>
                  <a:lnTo>
                    <a:pt x="619506" y="1625600"/>
                  </a:lnTo>
                  <a:lnTo>
                    <a:pt x="641858" y="1676400"/>
                  </a:lnTo>
                  <a:lnTo>
                    <a:pt x="664845" y="1744091"/>
                  </a:lnTo>
                  <a:lnTo>
                    <a:pt x="688340" y="1794891"/>
                  </a:lnTo>
                  <a:lnTo>
                    <a:pt x="712470" y="1845691"/>
                  </a:lnTo>
                  <a:lnTo>
                    <a:pt x="737235" y="1913382"/>
                  </a:lnTo>
                  <a:lnTo>
                    <a:pt x="762508" y="1964182"/>
                  </a:lnTo>
                  <a:lnTo>
                    <a:pt x="788416" y="2014982"/>
                  </a:lnTo>
                  <a:lnTo>
                    <a:pt x="814959" y="2065782"/>
                  </a:lnTo>
                  <a:lnTo>
                    <a:pt x="842010" y="2133600"/>
                  </a:lnTo>
                  <a:lnTo>
                    <a:pt x="869696" y="2184400"/>
                  </a:lnTo>
                  <a:lnTo>
                    <a:pt x="897890" y="2235200"/>
                  </a:lnTo>
                  <a:lnTo>
                    <a:pt x="926719" y="2286000"/>
                  </a:lnTo>
                  <a:lnTo>
                    <a:pt x="956056" y="2336800"/>
                  </a:lnTo>
                  <a:lnTo>
                    <a:pt x="985901" y="2404491"/>
                  </a:lnTo>
                  <a:lnTo>
                    <a:pt x="1016381" y="2455291"/>
                  </a:lnTo>
                  <a:lnTo>
                    <a:pt x="1047369" y="2506091"/>
                  </a:lnTo>
                  <a:lnTo>
                    <a:pt x="1078865" y="2556891"/>
                  </a:lnTo>
                  <a:lnTo>
                    <a:pt x="1110996" y="2607691"/>
                  </a:lnTo>
                  <a:lnTo>
                    <a:pt x="1143635" y="2658491"/>
                  </a:lnTo>
                  <a:lnTo>
                    <a:pt x="1176782" y="2709291"/>
                  </a:lnTo>
                  <a:lnTo>
                    <a:pt x="1210437" y="2760091"/>
                  </a:lnTo>
                  <a:lnTo>
                    <a:pt x="1244600" y="2810891"/>
                  </a:lnTo>
                  <a:lnTo>
                    <a:pt x="1279398" y="2861691"/>
                  </a:lnTo>
                  <a:lnTo>
                    <a:pt x="1314704" y="2912491"/>
                  </a:lnTo>
                  <a:lnTo>
                    <a:pt x="1350518" y="2963291"/>
                  </a:lnTo>
                  <a:lnTo>
                    <a:pt x="1386840" y="3014091"/>
                  </a:lnTo>
                  <a:lnTo>
                    <a:pt x="1423670" y="3048000"/>
                  </a:lnTo>
                  <a:lnTo>
                    <a:pt x="1461008" y="3098800"/>
                  </a:lnTo>
                  <a:lnTo>
                    <a:pt x="1498854" y="3149600"/>
                  </a:lnTo>
                  <a:lnTo>
                    <a:pt x="1537208" y="3200400"/>
                  </a:lnTo>
                  <a:lnTo>
                    <a:pt x="1576070" y="3251200"/>
                  </a:lnTo>
                  <a:lnTo>
                    <a:pt x="1615313" y="3285109"/>
                  </a:lnTo>
                  <a:lnTo>
                    <a:pt x="1655064" y="3335909"/>
                  </a:lnTo>
                  <a:lnTo>
                    <a:pt x="1695323" y="3386709"/>
                  </a:lnTo>
                  <a:lnTo>
                    <a:pt x="1736090" y="3420618"/>
                  </a:lnTo>
                  <a:lnTo>
                    <a:pt x="1777238" y="3471418"/>
                  </a:lnTo>
                  <a:lnTo>
                    <a:pt x="1818894" y="3522218"/>
                  </a:lnTo>
                  <a:lnTo>
                    <a:pt x="1861058" y="3556127"/>
                  </a:lnTo>
                  <a:lnTo>
                    <a:pt x="1903603" y="3606927"/>
                  </a:lnTo>
                  <a:lnTo>
                    <a:pt x="1946656" y="3640836"/>
                  </a:lnTo>
                  <a:lnTo>
                    <a:pt x="1990217" y="3691636"/>
                  </a:lnTo>
                  <a:lnTo>
                    <a:pt x="2034159" y="3725545"/>
                  </a:lnTo>
                  <a:lnTo>
                    <a:pt x="2078609" y="3776345"/>
                  </a:lnTo>
                  <a:lnTo>
                    <a:pt x="2168779" y="3844036"/>
                  </a:lnTo>
                  <a:lnTo>
                    <a:pt x="2214499" y="3894836"/>
                  </a:lnTo>
                  <a:lnTo>
                    <a:pt x="2307209" y="3962527"/>
                  </a:lnTo>
                  <a:lnTo>
                    <a:pt x="2354199" y="4013327"/>
                  </a:lnTo>
                  <a:lnTo>
                    <a:pt x="2497709" y="4114927"/>
                  </a:lnTo>
                  <a:lnTo>
                    <a:pt x="2595499" y="4182618"/>
                  </a:lnTo>
                  <a:lnTo>
                    <a:pt x="2645029" y="4233418"/>
                  </a:lnTo>
                  <a:lnTo>
                    <a:pt x="2795778" y="4335018"/>
                  </a:lnTo>
                  <a:lnTo>
                    <a:pt x="2898267" y="4402709"/>
                  </a:lnTo>
                  <a:lnTo>
                    <a:pt x="2950083" y="4419600"/>
                  </a:lnTo>
                  <a:lnTo>
                    <a:pt x="3160903" y="4555109"/>
                  </a:lnTo>
                  <a:lnTo>
                    <a:pt x="3214370" y="4572000"/>
                  </a:lnTo>
                  <a:lnTo>
                    <a:pt x="3322701" y="4639691"/>
                  </a:lnTo>
                  <a:lnTo>
                    <a:pt x="3377311" y="4656582"/>
                  </a:lnTo>
                  <a:lnTo>
                    <a:pt x="3487674" y="4724273"/>
                  </a:lnTo>
                  <a:lnTo>
                    <a:pt x="3543300" y="4741164"/>
                  </a:lnTo>
                  <a:lnTo>
                    <a:pt x="3599307" y="4775073"/>
                  </a:lnTo>
                  <a:lnTo>
                    <a:pt x="3655695" y="4791964"/>
                  </a:lnTo>
                  <a:lnTo>
                    <a:pt x="3712337" y="4825873"/>
                  </a:lnTo>
                  <a:lnTo>
                    <a:pt x="3826637" y="4859782"/>
                  </a:lnTo>
                  <a:lnTo>
                    <a:pt x="3884295" y="4893691"/>
                  </a:lnTo>
                  <a:lnTo>
                    <a:pt x="4058920" y="4944491"/>
                  </a:lnTo>
                  <a:lnTo>
                    <a:pt x="4117721" y="4978400"/>
                  </a:lnTo>
                  <a:lnTo>
                    <a:pt x="4659884" y="5130800"/>
                  </a:lnTo>
                  <a:lnTo>
                    <a:pt x="4721479" y="5130800"/>
                  </a:lnTo>
                  <a:lnTo>
                    <a:pt x="4907661" y="5181600"/>
                  </a:lnTo>
                  <a:lnTo>
                    <a:pt x="4970272" y="5181600"/>
                  </a:lnTo>
                  <a:lnTo>
                    <a:pt x="5033137" y="5198491"/>
                  </a:lnTo>
                  <a:lnTo>
                    <a:pt x="5096129" y="5198491"/>
                  </a:lnTo>
                  <a:lnTo>
                    <a:pt x="5159375" y="5215382"/>
                  </a:lnTo>
                  <a:lnTo>
                    <a:pt x="5222875" y="5215382"/>
                  </a:lnTo>
                  <a:lnTo>
                    <a:pt x="5286629" y="5232273"/>
                  </a:lnTo>
                  <a:lnTo>
                    <a:pt x="5350510" y="5232273"/>
                  </a:lnTo>
                  <a:lnTo>
                    <a:pt x="5414645" y="5249164"/>
                  </a:lnTo>
                  <a:lnTo>
                    <a:pt x="5587111" y="5249164"/>
                  </a:lnTo>
                  <a:lnTo>
                    <a:pt x="5587111" y="5503164"/>
                  </a:lnTo>
                  <a:close/>
                </a:path>
              </a:pathLst>
            </a:custGeom>
            <a:solidFill>
              <a:srgbClr val="38414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2775946" y="3204339"/>
            <a:ext cx="9145270" cy="4123054"/>
            <a:chOff x="0" y="0"/>
            <a:chExt cx="12193693" cy="549740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192889" cy="5497449"/>
            </a:xfrm>
            <a:custGeom>
              <a:avLst/>
              <a:gdLst/>
              <a:ahLst/>
              <a:cxnLst/>
              <a:rect l="l" t="t" r="r" b="b"/>
              <a:pathLst>
                <a:path w="12192889" h="5497449">
                  <a:moveTo>
                    <a:pt x="11677777" y="5497449"/>
                  </a:moveTo>
                  <a:lnTo>
                    <a:pt x="409702" y="5497449"/>
                  </a:lnTo>
                  <a:lnTo>
                    <a:pt x="333502" y="5493893"/>
                  </a:lnTo>
                  <a:lnTo>
                    <a:pt x="263779" y="5483606"/>
                  </a:lnTo>
                  <a:lnTo>
                    <a:pt x="200152" y="5466842"/>
                  </a:lnTo>
                  <a:lnTo>
                    <a:pt x="142367" y="5443855"/>
                  </a:lnTo>
                  <a:lnTo>
                    <a:pt x="89916" y="5415026"/>
                  </a:lnTo>
                  <a:lnTo>
                    <a:pt x="42672" y="5380609"/>
                  </a:lnTo>
                  <a:lnTo>
                    <a:pt x="0" y="5340731"/>
                  </a:lnTo>
                  <a:lnTo>
                    <a:pt x="55245" y="5361686"/>
                  </a:lnTo>
                  <a:lnTo>
                    <a:pt x="113030" y="5377180"/>
                  </a:lnTo>
                  <a:lnTo>
                    <a:pt x="172466" y="5386705"/>
                  </a:lnTo>
                  <a:lnTo>
                    <a:pt x="232791" y="5390007"/>
                  </a:lnTo>
                  <a:lnTo>
                    <a:pt x="11543411" y="5390007"/>
                  </a:lnTo>
                  <a:lnTo>
                    <a:pt x="11604498" y="5386197"/>
                  </a:lnTo>
                  <a:lnTo>
                    <a:pt x="11664442" y="5375148"/>
                  </a:lnTo>
                  <a:lnTo>
                    <a:pt x="11722735" y="5357241"/>
                  </a:lnTo>
                  <a:lnTo>
                    <a:pt x="11778869" y="5332984"/>
                  </a:lnTo>
                  <a:lnTo>
                    <a:pt x="11832209" y="5302758"/>
                  </a:lnTo>
                  <a:lnTo>
                    <a:pt x="11882247" y="5266944"/>
                  </a:lnTo>
                  <a:lnTo>
                    <a:pt x="11928475" y="5225923"/>
                  </a:lnTo>
                  <a:lnTo>
                    <a:pt x="11970385" y="5180203"/>
                  </a:lnTo>
                  <a:lnTo>
                    <a:pt x="12007342" y="5130165"/>
                  </a:lnTo>
                  <a:lnTo>
                    <a:pt x="12038838" y="5076317"/>
                  </a:lnTo>
                  <a:lnTo>
                    <a:pt x="12064238" y="5018913"/>
                  </a:lnTo>
                  <a:lnTo>
                    <a:pt x="12083034" y="4958461"/>
                  </a:lnTo>
                  <a:lnTo>
                    <a:pt x="12094718" y="4895469"/>
                  </a:lnTo>
                  <a:lnTo>
                    <a:pt x="12098782" y="4830191"/>
                  </a:lnTo>
                  <a:lnTo>
                    <a:pt x="12098782" y="183515"/>
                  </a:lnTo>
                  <a:lnTo>
                    <a:pt x="12097004" y="136525"/>
                  </a:lnTo>
                  <a:lnTo>
                    <a:pt x="12091416" y="90043"/>
                  </a:lnTo>
                  <a:lnTo>
                    <a:pt x="12081637" y="44323"/>
                  </a:lnTo>
                  <a:lnTo>
                    <a:pt x="12067540" y="0"/>
                  </a:lnTo>
                  <a:lnTo>
                    <a:pt x="12103227" y="46990"/>
                  </a:lnTo>
                  <a:lnTo>
                    <a:pt x="12133834" y="98044"/>
                  </a:lnTo>
                  <a:lnTo>
                    <a:pt x="12158726" y="152781"/>
                  </a:lnTo>
                  <a:lnTo>
                    <a:pt x="12177268" y="210947"/>
                  </a:lnTo>
                  <a:lnTo>
                    <a:pt x="12188825" y="272034"/>
                  </a:lnTo>
                  <a:lnTo>
                    <a:pt x="12192889" y="335788"/>
                  </a:lnTo>
                  <a:lnTo>
                    <a:pt x="12192889" y="4982591"/>
                  </a:lnTo>
                  <a:lnTo>
                    <a:pt x="12188825" y="5046726"/>
                  </a:lnTo>
                  <a:lnTo>
                    <a:pt x="12177014" y="5108575"/>
                  </a:lnTo>
                  <a:lnTo>
                    <a:pt x="12157964" y="5167757"/>
                  </a:lnTo>
                  <a:lnTo>
                    <a:pt x="12132056" y="5223637"/>
                  </a:lnTo>
                  <a:lnTo>
                    <a:pt x="12099925" y="5275707"/>
                  </a:lnTo>
                  <a:lnTo>
                    <a:pt x="12062079" y="5323586"/>
                  </a:lnTo>
                  <a:lnTo>
                    <a:pt x="12018899" y="5366639"/>
                  </a:lnTo>
                  <a:lnTo>
                    <a:pt x="11971020" y="5404485"/>
                  </a:lnTo>
                  <a:lnTo>
                    <a:pt x="11918823" y="5436616"/>
                  </a:lnTo>
                  <a:lnTo>
                    <a:pt x="11862943" y="5462397"/>
                  </a:lnTo>
                  <a:lnTo>
                    <a:pt x="11803761" y="5481447"/>
                  </a:lnTo>
                  <a:lnTo>
                    <a:pt x="11741785" y="5493258"/>
                  </a:lnTo>
                  <a:lnTo>
                    <a:pt x="11677650" y="5497322"/>
                  </a:lnTo>
                  <a:close/>
                </a:path>
              </a:pathLst>
            </a:custGeom>
            <a:solidFill>
              <a:srgbClr val="99A6B1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2564295" y="2955882"/>
            <a:ext cx="9249410" cy="4257675"/>
            <a:chOff x="0" y="0"/>
            <a:chExt cx="12332547" cy="56769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331954" cy="5676519"/>
            </a:xfrm>
            <a:custGeom>
              <a:avLst/>
              <a:gdLst/>
              <a:ahLst/>
              <a:cxnLst/>
              <a:rect l="l" t="t" r="r" b="b"/>
              <a:pathLst>
                <a:path w="12331954" h="5676519">
                  <a:moveTo>
                    <a:pt x="11816715" y="5676519"/>
                  </a:moveTo>
                  <a:lnTo>
                    <a:pt x="515112" y="5676519"/>
                  </a:lnTo>
                  <a:lnTo>
                    <a:pt x="450977" y="5672582"/>
                  </a:lnTo>
                  <a:lnTo>
                    <a:pt x="389001" y="5661025"/>
                  </a:lnTo>
                  <a:lnTo>
                    <a:pt x="329819" y="5642229"/>
                  </a:lnTo>
                  <a:lnTo>
                    <a:pt x="273939" y="5616702"/>
                  </a:lnTo>
                  <a:lnTo>
                    <a:pt x="221742" y="5584952"/>
                  </a:lnTo>
                  <a:lnTo>
                    <a:pt x="173863" y="5547360"/>
                  </a:lnTo>
                  <a:lnTo>
                    <a:pt x="130683" y="5504561"/>
                  </a:lnTo>
                  <a:lnTo>
                    <a:pt x="92837" y="5456809"/>
                  </a:lnTo>
                  <a:lnTo>
                    <a:pt x="60706" y="5404739"/>
                  </a:lnTo>
                  <a:lnTo>
                    <a:pt x="34798" y="5348732"/>
                  </a:lnTo>
                  <a:lnTo>
                    <a:pt x="15748" y="5289296"/>
                  </a:lnTo>
                  <a:lnTo>
                    <a:pt x="3937" y="5226812"/>
                  </a:lnTo>
                  <a:lnTo>
                    <a:pt x="0" y="5161661"/>
                  </a:lnTo>
                  <a:lnTo>
                    <a:pt x="0" y="514858"/>
                  </a:lnTo>
                  <a:lnTo>
                    <a:pt x="4064" y="450723"/>
                  </a:lnTo>
                  <a:lnTo>
                    <a:pt x="15875" y="388874"/>
                  </a:lnTo>
                  <a:lnTo>
                    <a:pt x="34925" y="329692"/>
                  </a:lnTo>
                  <a:lnTo>
                    <a:pt x="60833" y="273812"/>
                  </a:lnTo>
                  <a:lnTo>
                    <a:pt x="92964" y="221742"/>
                  </a:lnTo>
                  <a:lnTo>
                    <a:pt x="130810" y="173863"/>
                  </a:lnTo>
                  <a:lnTo>
                    <a:pt x="173990" y="130810"/>
                  </a:lnTo>
                  <a:lnTo>
                    <a:pt x="221869" y="92964"/>
                  </a:lnTo>
                  <a:lnTo>
                    <a:pt x="274066" y="60833"/>
                  </a:lnTo>
                  <a:lnTo>
                    <a:pt x="329946" y="35052"/>
                  </a:lnTo>
                  <a:lnTo>
                    <a:pt x="389128" y="16002"/>
                  </a:lnTo>
                  <a:lnTo>
                    <a:pt x="450977" y="4064"/>
                  </a:lnTo>
                  <a:lnTo>
                    <a:pt x="515112" y="0"/>
                  </a:lnTo>
                  <a:lnTo>
                    <a:pt x="11816715" y="0"/>
                  </a:lnTo>
                  <a:lnTo>
                    <a:pt x="11880850" y="4064"/>
                  </a:lnTo>
                  <a:lnTo>
                    <a:pt x="11942826" y="15875"/>
                  </a:lnTo>
                  <a:lnTo>
                    <a:pt x="12002008" y="34925"/>
                  </a:lnTo>
                  <a:lnTo>
                    <a:pt x="12057888" y="60706"/>
                  </a:lnTo>
                  <a:lnTo>
                    <a:pt x="12110085" y="92837"/>
                  </a:lnTo>
                  <a:lnTo>
                    <a:pt x="12157964" y="130683"/>
                  </a:lnTo>
                  <a:lnTo>
                    <a:pt x="12201144" y="173736"/>
                  </a:lnTo>
                  <a:lnTo>
                    <a:pt x="12238990" y="221615"/>
                  </a:lnTo>
                  <a:lnTo>
                    <a:pt x="12271122" y="273685"/>
                  </a:lnTo>
                  <a:lnTo>
                    <a:pt x="12297029" y="329565"/>
                  </a:lnTo>
                  <a:lnTo>
                    <a:pt x="12316079" y="388747"/>
                  </a:lnTo>
                  <a:lnTo>
                    <a:pt x="12327890" y="450596"/>
                  </a:lnTo>
                  <a:lnTo>
                    <a:pt x="12331954" y="514731"/>
                  </a:lnTo>
                  <a:lnTo>
                    <a:pt x="12331954" y="5161661"/>
                  </a:lnTo>
                  <a:lnTo>
                    <a:pt x="12327890" y="5225796"/>
                  </a:lnTo>
                  <a:lnTo>
                    <a:pt x="12316079" y="5287645"/>
                  </a:lnTo>
                  <a:lnTo>
                    <a:pt x="12297029" y="5346827"/>
                  </a:lnTo>
                  <a:lnTo>
                    <a:pt x="12271122" y="5402707"/>
                  </a:lnTo>
                  <a:lnTo>
                    <a:pt x="12238990" y="5454777"/>
                  </a:lnTo>
                  <a:lnTo>
                    <a:pt x="12201144" y="5502656"/>
                  </a:lnTo>
                  <a:lnTo>
                    <a:pt x="12157964" y="5545709"/>
                  </a:lnTo>
                  <a:lnTo>
                    <a:pt x="12110085" y="5583555"/>
                  </a:lnTo>
                  <a:lnTo>
                    <a:pt x="12057888" y="5615686"/>
                  </a:lnTo>
                  <a:lnTo>
                    <a:pt x="12002008" y="5641467"/>
                  </a:lnTo>
                  <a:lnTo>
                    <a:pt x="11942826" y="5660517"/>
                  </a:lnTo>
                  <a:lnTo>
                    <a:pt x="11880850" y="5672328"/>
                  </a:lnTo>
                  <a:lnTo>
                    <a:pt x="11816715" y="567639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530699" y="2922307"/>
            <a:ext cx="9420225" cy="4438650"/>
            <a:chOff x="0" y="0"/>
            <a:chExt cx="12560300" cy="5918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17781" cy="5918200"/>
            </a:xfrm>
            <a:custGeom>
              <a:avLst/>
              <a:gdLst/>
              <a:ahLst/>
              <a:cxnLst/>
              <a:rect l="l" t="t" r="r" b="b"/>
              <a:pathLst>
                <a:path w="12217781" h="5918200">
                  <a:moveTo>
                    <a:pt x="12000357" y="5918200"/>
                  </a:moveTo>
                  <a:lnTo>
                    <a:pt x="747776" y="5918200"/>
                  </a:lnTo>
                  <a:lnTo>
                    <a:pt x="667004" y="5914263"/>
                  </a:lnTo>
                  <a:lnTo>
                    <a:pt x="591947" y="5902833"/>
                  </a:lnTo>
                  <a:lnTo>
                    <a:pt x="522478" y="5884418"/>
                  </a:lnTo>
                  <a:lnTo>
                    <a:pt x="458597" y="5859526"/>
                  </a:lnTo>
                  <a:lnTo>
                    <a:pt x="400431" y="5828665"/>
                  </a:lnTo>
                  <a:lnTo>
                    <a:pt x="347853" y="5792216"/>
                  </a:lnTo>
                  <a:lnTo>
                    <a:pt x="300863" y="5750687"/>
                  </a:lnTo>
                  <a:lnTo>
                    <a:pt x="259588" y="5704459"/>
                  </a:lnTo>
                  <a:lnTo>
                    <a:pt x="223901" y="5654167"/>
                  </a:lnTo>
                  <a:lnTo>
                    <a:pt x="175641" y="5612892"/>
                  </a:lnTo>
                  <a:lnTo>
                    <a:pt x="132207" y="5566537"/>
                  </a:lnTo>
                  <a:lnTo>
                    <a:pt x="93980" y="5515610"/>
                  </a:lnTo>
                  <a:lnTo>
                    <a:pt x="61468" y="5460492"/>
                  </a:lnTo>
                  <a:lnTo>
                    <a:pt x="35306" y="5401564"/>
                  </a:lnTo>
                  <a:lnTo>
                    <a:pt x="16002" y="5339334"/>
                  </a:lnTo>
                  <a:lnTo>
                    <a:pt x="4064" y="5274183"/>
                  </a:lnTo>
                  <a:lnTo>
                    <a:pt x="0" y="5206365"/>
                  </a:lnTo>
                  <a:lnTo>
                    <a:pt x="0" y="559562"/>
                  </a:lnTo>
                  <a:lnTo>
                    <a:pt x="3810" y="494284"/>
                  </a:lnTo>
                  <a:lnTo>
                    <a:pt x="14859" y="431292"/>
                  </a:lnTo>
                  <a:lnTo>
                    <a:pt x="32766" y="370840"/>
                  </a:lnTo>
                  <a:lnTo>
                    <a:pt x="57023" y="313436"/>
                  </a:lnTo>
                  <a:lnTo>
                    <a:pt x="87249" y="259588"/>
                  </a:lnTo>
                  <a:lnTo>
                    <a:pt x="123063" y="209550"/>
                  </a:lnTo>
                  <a:lnTo>
                    <a:pt x="164084" y="163830"/>
                  </a:lnTo>
                  <a:lnTo>
                    <a:pt x="209804" y="122809"/>
                  </a:lnTo>
                  <a:lnTo>
                    <a:pt x="259842" y="86995"/>
                  </a:lnTo>
                  <a:lnTo>
                    <a:pt x="313690" y="56896"/>
                  </a:lnTo>
                  <a:lnTo>
                    <a:pt x="371094" y="32639"/>
                  </a:lnTo>
                  <a:lnTo>
                    <a:pt x="431546" y="14732"/>
                  </a:lnTo>
                  <a:lnTo>
                    <a:pt x="494665" y="3810"/>
                  </a:lnTo>
                  <a:lnTo>
                    <a:pt x="559943" y="0"/>
                  </a:lnTo>
                  <a:lnTo>
                    <a:pt x="11861419" y="0"/>
                  </a:lnTo>
                  <a:lnTo>
                    <a:pt x="11927586" y="3937"/>
                  </a:lnTo>
                  <a:lnTo>
                    <a:pt x="11991339" y="15367"/>
                  </a:lnTo>
                  <a:lnTo>
                    <a:pt x="12052300" y="33655"/>
                  </a:lnTo>
                  <a:lnTo>
                    <a:pt x="12078081" y="44704"/>
                  </a:lnTo>
                  <a:lnTo>
                    <a:pt x="559943" y="44704"/>
                  </a:lnTo>
                  <a:lnTo>
                    <a:pt x="495808" y="48768"/>
                  </a:lnTo>
                  <a:lnTo>
                    <a:pt x="433832" y="60579"/>
                  </a:lnTo>
                  <a:lnTo>
                    <a:pt x="374650" y="79629"/>
                  </a:lnTo>
                  <a:lnTo>
                    <a:pt x="318770" y="105410"/>
                  </a:lnTo>
                  <a:lnTo>
                    <a:pt x="266573" y="137541"/>
                  </a:lnTo>
                  <a:lnTo>
                    <a:pt x="218694" y="175387"/>
                  </a:lnTo>
                  <a:lnTo>
                    <a:pt x="175514" y="218440"/>
                  </a:lnTo>
                  <a:lnTo>
                    <a:pt x="137668" y="266319"/>
                  </a:lnTo>
                  <a:lnTo>
                    <a:pt x="105537" y="318389"/>
                  </a:lnTo>
                  <a:lnTo>
                    <a:pt x="79629" y="374269"/>
                  </a:lnTo>
                  <a:lnTo>
                    <a:pt x="60579" y="433451"/>
                  </a:lnTo>
                  <a:lnTo>
                    <a:pt x="48768" y="495300"/>
                  </a:lnTo>
                  <a:lnTo>
                    <a:pt x="44704" y="559435"/>
                  </a:lnTo>
                  <a:lnTo>
                    <a:pt x="44704" y="5206365"/>
                  </a:lnTo>
                  <a:lnTo>
                    <a:pt x="48768" y="5270500"/>
                  </a:lnTo>
                  <a:lnTo>
                    <a:pt x="60706" y="5333873"/>
                  </a:lnTo>
                  <a:lnTo>
                    <a:pt x="79756" y="5393309"/>
                  </a:lnTo>
                  <a:lnTo>
                    <a:pt x="105664" y="5449316"/>
                  </a:lnTo>
                  <a:lnTo>
                    <a:pt x="137795" y="5501386"/>
                  </a:lnTo>
                  <a:lnTo>
                    <a:pt x="175641" y="5549138"/>
                  </a:lnTo>
                  <a:lnTo>
                    <a:pt x="218821" y="5591937"/>
                  </a:lnTo>
                  <a:lnTo>
                    <a:pt x="266700" y="5629529"/>
                  </a:lnTo>
                  <a:lnTo>
                    <a:pt x="318897" y="5661279"/>
                  </a:lnTo>
                  <a:lnTo>
                    <a:pt x="374777" y="5686806"/>
                  </a:lnTo>
                  <a:lnTo>
                    <a:pt x="433959" y="5705602"/>
                  </a:lnTo>
                  <a:lnTo>
                    <a:pt x="493141" y="5716778"/>
                  </a:lnTo>
                  <a:lnTo>
                    <a:pt x="331470" y="5716778"/>
                  </a:lnTo>
                  <a:lnTo>
                    <a:pt x="374015" y="5756529"/>
                  </a:lnTo>
                  <a:lnTo>
                    <a:pt x="421513" y="5790946"/>
                  </a:lnTo>
                  <a:lnTo>
                    <a:pt x="474218" y="5819775"/>
                  </a:lnTo>
                  <a:lnTo>
                    <a:pt x="532765" y="5842762"/>
                  </a:lnTo>
                  <a:lnTo>
                    <a:pt x="597535" y="5859526"/>
                  </a:lnTo>
                  <a:lnTo>
                    <a:pt x="669036" y="5869813"/>
                  </a:lnTo>
                  <a:lnTo>
                    <a:pt x="747776" y="5873369"/>
                  </a:lnTo>
                  <a:lnTo>
                    <a:pt x="12217781" y="5873369"/>
                  </a:lnTo>
                  <a:lnTo>
                    <a:pt x="12189079" y="5885434"/>
                  </a:lnTo>
                  <a:lnTo>
                    <a:pt x="12128627" y="5903341"/>
                  </a:lnTo>
                  <a:lnTo>
                    <a:pt x="12065508" y="5914390"/>
                  </a:lnTo>
                  <a:lnTo>
                    <a:pt x="12000230" y="5918200"/>
                  </a:lnTo>
                  <a:close/>
                </a:path>
              </a:pathLst>
            </a:custGeom>
            <a:solidFill>
              <a:srgbClr val="77828C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1861419" y="44831"/>
              <a:ext cx="584835" cy="5676519"/>
            </a:xfrm>
            <a:custGeom>
              <a:avLst/>
              <a:gdLst/>
              <a:ahLst/>
              <a:cxnLst/>
              <a:rect l="l" t="t" r="r" b="b"/>
              <a:pathLst>
                <a:path w="584835" h="5676519">
                  <a:moveTo>
                    <a:pt x="221996" y="5676392"/>
                  </a:moveTo>
                  <a:lnTo>
                    <a:pt x="0" y="5676392"/>
                  </a:lnTo>
                  <a:lnTo>
                    <a:pt x="64134" y="5672328"/>
                  </a:lnTo>
                  <a:lnTo>
                    <a:pt x="126111" y="5660517"/>
                  </a:lnTo>
                  <a:lnTo>
                    <a:pt x="185293" y="5641467"/>
                  </a:lnTo>
                  <a:lnTo>
                    <a:pt x="241173" y="5615686"/>
                  </a:lnTo>
                  <a:lnTo>
                    <a:pt x="293369" y="5583555"/>
                  </a:lnTo>
                  <a:lnTo>
                    <a:pt x="341249" y="5545709"/>
                  </a:lnTo>
                  <a:lnTo>
                    <a:pt x="384429" y="5502656"/>
                  </a:lnTo>
                  <a:lnTo>
                    <a:pt x="422275" y="5454777"/>
                  </a:lnTo>
                  <a:lnTo>
                    <a:pt x="454406" y="5402707"/>
                  </a:lnTo>
                  <a:lnTo>
                    <a:pt x="480314" y="5346827"/>
                  </a:lnTo>
                  <a:lnTo>
                    <a:pt x="499364" y="5287645"/>
                  </a:lnTo>
                  <a:lnTo>
                    <a:pt x="511175" y="5225796"/>
                  </a:lnTo>
                  <a:lnTo>
                    <a:pt x="515239" y="5161661"/>
                  </a:lnTo>
                  <a:lnTo>
                    <a:pt x="515239" y="514731"/>
                  </a:lnTo>
                  <a:lnTo>
                    <a:pt x="511175" y="450596"/>
                  </a:lnTo>
                  <a:lnTo>
                    <a:pt x="499364" y="388747"/>
                  </a:lnTo>
                  <a:lnTo>
                    <a:pt x="480314" y="329565"/>
                  </a:lnTo>
                  <a:lnTo>
                    <a:pt x="454406" y="273685"/>
                  </a:lnTo>
                  <a:lnTo>
                    <a:pt x="422275" y="221615"/>
                  </a:lnTo>
                  <a:lnTo>
                    <a:pt x="384429" y="173736"/>
                  </a:lnTo>
                  <a:lnTo>
                    <a:pt x="341249" y="130683"/>
                  </a:lnTo>
                  <a:lnTo>
                    <a:pt x="293369" y="92837"/>
                  </a:lnTo>
                  <a:lnTo>
                    <a:pt x="241173" y="60706"/>
                  </a:lnTo>
                  <a:lnTo>
                    <a:pt x="185293" y="34925"/>
                  </a:lnTo>
                  <a:lnTo>
                    <a:pt x="126111" y="15875"/>
                  </a:lnTo>
                  <a:lnTo>
                    <a:pt x="64134" y="4064"/>
                  </a:lnTo>
                  <a:lnTo>
                    <a:pt x="0" y="0"/>
                  </a:lnTo>
                  <a:lnTo>
                    <a:pt x="216534" y="0"/>
                  </a:lnTo>
                  <a:lnTo>
                    <a:pt x="302641" y="44704"/>
                  </a:lnTo>
                  <a:lnTo>
                    <a:pt x="352679" y="81153"/>
                  </a:lnTo>
                  <a:lnTo>
                    <a:pt x="398399" y="122682"/>
                  </a:lnTo>
                  <a:lnTo>
                    <a:pt x="439293" y="168910"/>
                  </a:lnTo>
                  <a:lnTo>
                    <a:pt x="474853" y="219202"/>
                  </a:lnTo>
                  <a:lnTo>
                    <a:pt x="523113" y="260477"/>
                  </a:lnTo>
                  <a:lnTo>
                    <a:pt x="566546" y="306832"/>
                  </a:lnTo>
                  <a:lnTo>
                    <a:pt x="584834" y="331216"/>
                  </a:lnTo>
                  <a:lnTo>
                    <a:pt x="533145" y="331216"/>
                  </a:lnTo>
                  <a:lnTo>
                    <a:pt x="545592" y="375666"/>
                  </a:lnTo>
                  <a:lnTo>
                    <a:pt x="555498" y="421386"/>
                  </a:lnTo>
                  <a:lnTo>
                    <a:pt x="562102" y="467868"/>
                  </a:lnTo>
                  <a:lnTo>
                    <a:pt x="564515" y="514858"/>
                  </a:lnTo>
                  <a:lnTo>
                    <a:pt x="564515" y="5161534"/>
                  </a:lnTo>
                  <a:lnTo>
                    <a:pt x="560705" y="5226812"/>
                  </a:lnTo>
                  <a:lnTo>
                    <a:pt x="549656" y="5289804"/>
                  </a:lnTo>
                  <a:lnTo>
                    <a:pt x="531749" y="5350256"/>
                  </a:lnTo>
                  <a:lnTo>
                    <a:pt x="507492" y="5407660"/>
                  </a:lnTo>
                  <a:lnTo>
                    <a:pt x="477266" y="5461508"/>
                  </a:lnTo>
                  <a:lnTo>
                    <a:pt x="441452" y="5511546"/>
                  </a:lnTo>
                  <a:lnTo>
                    <a:pt x="400431" y="5557266"/>
                  </a:lnTo>
                  <a:lnTo>
                    <a:pt x="354711" y="5598287"/>
                  </a:lnTo>
                  <a:lnTo>
                    <a:pt x="304673" y="5634101"/>
                  </a:lnTo>
                  <a:lnTo>
                    <a:pt x="250698" y="5664327"/>
                  </a:lnTo>
                  <a:lnTo>
                    <a:pt x="221995" y="5676519"/>
                  </a:lnTo>
                  <a:close/>
                </a:path>
              </a:pathLst>
            </a:custGeom>
            <a:solidFill>
              <a:srgbClr val="77828C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2000357" y="376047"/>
              <a:ext cx="559816" cy="5497576"/>
            </a:xfrm>
            <a:custGeom>
              <a:avLst/>
              <a:gdLst/>
              <a:ahLst/>
              <a:cxnLst/>
              <a:rect l="l" t="t" r="r" b="b"/>
              <a:pathLst>
                <a:path w="559816" h="5497576">
                  <a:moveTo>
                    <a:pt x="217424" y="5497322"/>
                  </a:moveTo>
                  <a:lnTo>
                    <a:pt x="0" y="5497322"/>
                  </a:lnTo>
                  <a:lnTo>
                    <a:pt x="64262" y="5493258"/>
                  </a:lnTo>
                  <a:lnTo>
                    <a:pt x="126365" y="5481447"/>
                  </a:lnTo>
                  <a:lnTo>
                    <a:pt x="185801" y="5462397"/>
                  </a:lnTo>
                  <a:lnTo>
                    <a:pt x="242062" y="5436616"/>
                  </a:lnTo>
                  <a:lnTo>
                    <a:pt x="294640" y="5404485"/>
                  </a:lnTo>
                  <a:lnTo>
                    <a:pt x="343027" y="5366639"/>
                  </a:lnTo>
                  <a:lnTo>
                    <a:pt x="386715" y="5323586"/>
                  </a:lnTo>
                  <a:lnTo>
                    <a:pt x="425068" y="5275707"/>
                  </a:lnTo>
                  <a:lnTo>
                    <a:pt x="457707" y="5223637"/>
                  </a:lnTo>
                  <a:lnTo>
                    <a:pt x="483996" y="5167757"/>
                  </a:lnTo>
                  <a:lnTo>
                    <a:pt x="503428" y="5108575"/>
                  </a:lnTo>
                  <a:lnTo>
                    <a:pt x="515493" y="5046726"/>
                  </a:lnTo>
                  <a:lnTo>
                    <a:pt x="519556" y="4982591"/>
                  </a:lnTo>
                  <a:lnTo>
                    <a:pt x="519556" y="335788"/>
                  </a:lnTo>
                  <a:lnTo>
                    <a:pt x="515493" y="272034"/>
                  </a:lnTo>
                  <a:lnTo>
                    <a:pt x="503936" y="210947"/>
                  </a:lnTo>
                  <a:lnTo>
                    <a:pt x="485393" y="152781"/>
                  </a:lnTo>
                  <a:lnTo>
                    <a:pt x="460502" y="98044"/>
                  </a:lnTo>
                  <a:lnTo>
                    <a:pt x="429894" y="46990"/>
                  </a:lnTo>
                  <a:lnTo>
                    <a:pt x="394207" y="0"/>
                  </a:lnTo>
                  <a:lnTo>
                    <a:pt x="445896" y="0"/>
                  </a:lnTo>
                  <a:lnTo>
                    <a:pt x="498348" y="81661"/>
                  </a:lnTo>
                  <a:lnTo>
                    <a:pt x="524510" y="140589"/>
                  </a:lnTo>
                  <a:lnTo>
                    <a:pt x="543814" y="202819"/>
                  </a:lnTo>
                  <a:lnTo>
                    <a:pt x="555752" y="267970"/>
                  </a:lnTo>
                  <a:lnTo>
                    <a:pt x="559816" y="335661"/>
                  </a:lnTo>
                  <a:lnTo>
                    <a:pt x="559816" y="4982591"/>
                  </a:lnTo>
                  <a:lnTo>
                    <a:pt x="556006" y="5047869"/>
                  </a:lnTo>
                  <a:lnTo>
                    <a:pt x="544956" y="5110861"/>
                  </a:lnTo>
                  <a:lnTo>
                    <a:pt x="527050" y="5171440"/>
                  </a:lnTo>
                  <a:lnTo>
                    <a:pt x="502793" y="5228717"/>
                  </a:lnTo>
                  <a:lnTo>
                    <a:pt x="472567" y="5282565"/>
                  </a:lnTo>
                  <a:lnTo>
                    <a:pt x="436753" y="5332603"/>
                  </a:lnTo>
                  <a:lnTo>
                    <a:pt x="395731" y="5378323"/>
                  </a:lnTo>
                  <a:lnTo>
                    <a:pt x="350012" y="5419344"/>
                  </a:lnTo>
                  <a:lnTo>
                    <a:pt x="299974" y="5455158"/>
                  </a:lnTo>
                  <a:lnTo>
                    <a:pt x="245999" y="5485384"/>
                  </a:lnTo>
                  <a:lnTo>
                    <a:pt x="217296" y="5497576"/>
                  </a:lnTo>
                  <a:close/>
                </a:path>
              </a:pathLst>
            </a:custGeom>
            <a:solidFill>
              <a:srgbClr val="77828C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331470" y="5716778"/>
              <a:ext cx="11751945" cy="49276"/>
            </a:xfrm>
            <a:custGeom>
              <a:avLst/>
              <a:gdLst/>
              <a:ahLst/>
              <a:cxnLst/>
              <a:rect l="l" t="t" r="r" b="b"/>
              <a:pathLst>
                <a:path w="11751945" h="49276">
                  <a:moveTo>
                    <a:pt x="11534521" y="49276"/>
                  </a:moveTo>
                  <a:lnTo>
                    <a:pt x="232918" y="49276"/>
                  </a:lnTo>
                  <a:lnTo>
                    <a:pt x="170688" y="45974"/>
                  </a:lnTo>
                  <a:lnTo>
                    <a:pt x="111379" y="36449"/>
                  </a:lnTo>
                  <a:lnTo>
                    <a:pt x="54610" y="20955"/>
                  </a:lnTo>
                  <a:lnTo>
                    <a:pt x="0" y="0"/>
                  </a:lnTo>
                  <a:lnTo>
                    <a:pt x="161671" y="0"/>
                  </a:lnTo>
                  <a:lnTo>
                    <a:pt x="164338" y="508"/>
                  </a:lnTo>
                  <a:lnTo>
                    <a:pt x="228473" y="4445"/>
                  </a:lnTo>
                  <a:lnTo>
                    <a:pt x="11751945" y="4445"/>
                  </a:lnTo>
                  <a:lnTo>
                    <a:pt x="11723243" y="16510"/>
                  </a:lnTo>
                  <a:lnTo>
                    <a:pt x="11662791" y="34417"/>
                  </a:lnTo>
                  <a:lnTo>
                    <a:pt x="11599672" y="45466"/>
                  </a:lnTo>
                  <a:lnTo>
                    <a:pt x="11534394" y="49276"/>
                  </a:lnTo>
                  <a:close/>
                </a:path>
              </a:pathLst>
            </a:custGeom>
            <a:solidFill>
              <a:srgbClr val="77828C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722918" y="4165537"/>
            <a:ext cx="9737725" cy="2999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18"/>
              </a:lnSpc>
            </a:pPr>
            <a:r>
              <a:rPr lang="en-US" sz="11349" spc="-900">
                <a:solidFill>
                  <a:srgbClr val="0D0D2F"/>
                </a:solidFill>
                <a:latin typeface="Montserrat Bold Italics"/>
              </a:rPr>
              <a:t>A MEDHUB AGRADECE!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94711" y="630780"/>
            <a:ext cx="9413333" cy="3677035"/>
            <a:chOff x="0" y="0"/>
            <a:chExt cx="12551111" cy="490271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9613"/>
              <a:ext cx="12551111" cy="1278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93"/>
                </a:lnSpc>
              </a:pPr>
              <a:r>
                <a:rPr lang="en-US" sz="6630">
                  <a:solidFill>
                    <a:srgbClr val="303030"/>
                  </a:solidFill>
                  <a:latin typeface="Montserrat Classic"/>
                </a:rPr>
                <a:t>Fatores de risco - TEV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027420"/>
              <a:ext cx="12551111" cy="63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0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229129"/>
              <a:ext cx="12551111" cy="698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7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098249"/>
              <a:ext cx="6203369" cy="209573"/>
            </a:xfrm>
            <a:prstGeom prst="rect">
              <a:avLst/>
            </a:prstGeom>
            <a:solidFill>
              <a:srgbClr val="66BE44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9139238" y="4974511"/>
            <a:ext cx="9525" cy="30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894711" y="2936023"/>
            <a:ext cx="10349640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Hereditários: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Trombofilías... Mutação no Fator V de Leiden; Mutante do gene de protrombina; entre outros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Light"/>
            </a:endParaRP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Adquiridos: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Pós-operatório (Principal – ortop.); medicamentos (AC´s); Neoplasia maligna; imobilização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199775" y="8348593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952125" y="6802099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94711" y="2329588"/>
            <a:ext cx="9413333" cy="2122353"/>
            <a:chOff x="0" y="0"/>
            <a:chExt cx="12551111" cy="282980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29170"/>
              <a:ext cx="12551111" cy="63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0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30880"/>
              <a:ext cx="12551111" cy="698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7"/>
                </a:lnSpc>
              </a:pPr>
              <a:endParaRPr/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0"/>
              <a:ext cx="6203369" cy="209573"/>
            </a:xfrm>
            <a:prstGeom prst="rect">
              <a:avLst/>
            </a:prstGeom>
            <a:solidFill>
              <a:srgbClr val="66BE44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139238" y="4974511"/>
            <a:ext cx="9525" cy="30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endParaRPr/>
          </a:p>
        </p:txBody>
      </p:sp>
      <p:sp>
        <p:nvSpPr>
          <p:cNvPr id="17" name="AutoShape 17"/>
          <p:cNvSpPr/>
          <p:nvPr/>
        </p:nvSpPr>
        <p:spPr>
          <a:xfrm rot="-3176977">
            <a:off x="3148521" y="6915172"/>
            <a:ext cx="429053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-7717886">
            <a:off x="6634461" y="6920910"/>
            <a:ext cx="439820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-10800000">
            <a:off x="4636993" y="9115052"/>
            <a:ext cx="506509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5590324" y="4258311"/>
            <a:ext cx="31584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Lesão endotelial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65764" y="8791519"/>
            <a:ext cx="399588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Hipercoaguabilidade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6412" y="8791519"/>
            <a:ext cx="33461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Estase sanguínea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894889" y="755901"/>
            <a:ext cx="9413333" cy="3677035"/>
            <a:chOff x="0" y="0"/>
            <a:chExt cx="12551111" cy="4902713"/>
          </a:xfrm>
        </p:grpSpPr>
        <p:sp>
          <p:nvSpPr>
            <p:cNvPr id="24" name="TextBox 24"/>
            <p:cNvSpPr txBox="1"/>
            <p:nvPr/>
          </p:nvSpPr>
          <p:spPr>
            <a:xfrm>
              <a:off x="0" y="99613"/>
              <a:ext cx="12551111" cy="1278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93"/>
                </a:lnSpc>
              </a:pPr>
              <a:r>
                <a:rPr lang="en-US" sz="6630" dirty="0" err="1">
                  <a:solidFill>
                    <a:srgbClr val="303030"/>
                  </a:solidFill>
                  <a:latin typeface="Montserrat Classic"/>
                </a:rPr>
                <a:t>Etiologia</a:t>
              </a:r>
              <a:endParaRPr lang="en-US" sz="6630" dirty="0">
                <a:solidFill>
                  <a:srgbClr val="303030"/>
                </a:solidFill>
                <a:latin typeface="Montserrat Classic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3027420"/>
              <a:ext cx="12551111" cy="63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0"/>
                </a:lnSpc>
              </a:pPr>
              <a:r>
                <a:rPr lang="en-US" sz="3300">
                  <a:solidFill>
                    <a:srgbClr val="66BE44"/>
                  </a:solidFill>
                  <a:latin typeface="Montserrat Classic Bold"/>
                </a:rPr>
                <a:t>Tríade de Virchow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4229129"/>
              <a:ext cx="12551111" cy="698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7"/>
                </a:lnSpc>
              </a:pPr>
              <a:endParaRPr/>
            </a:p>
          </p:txBody>
        </p:sp>
        <p:sp>
          <p:nvSpPr>
            <p:cNvPr id="27" name="AutoShape 27"/>
            <p:cNvSpPr/>
            <p:nvPr/>
          </p:nvSpPr>
          <p:spPr>
            <a:xfrm>
              <a:off x="0" y="2098249"/>
              <a:ext cx="6203369" cy="209573"/>
            </a:xfrm>
            <a:prstGeom prst="rect">
              <a:avLst/>
            </a:prstGeom>
            <a:solidFill>
              <a:srgbClr val="66BE44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199775" y="8348593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980700" y="6802099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94711" y="2329588"/>
            <a:ext cx="9413333" cy="2122353"/>
            <a:chOff x="0" y="0"/>
            <a:chExt cx="12551111" cy="282980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29170"/>
              <a:ext cx="12551111" cy="63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0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130880"/>
              <a:ext cx="12551111" cy="698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7"/>
                </a:lnSpc>
              </a:pPr>
              <a:endParaRPr/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0"/>
              <a:ext cx="6203369" cy="209573"/>
            </a:xfrm>
            <a:prstGeom prst="rect">
              <a:avLst/>
            </a:prstGeom>
            <a:solidFill>
              <a:srgbClr val="66BE44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894889" y="755901"/>
            <a:ext cx="9413333" cy="3677035"/>
            <a:chOff x="0" y="0"/>
            <a:chExt cx="12551111" cy="490271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99613"/>
              <a:ext cx="12551111" cy="1278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93"/>
                </a:lnSpc>
              </a:pPr>
              <a:r>
                <a:rPr lang="en-US" sz="6630">
                  <a:solidFill>
                    <a:srgbClr val="303030"/>
                  </a:solidFill>
                  <a:latin typeface="Montserrat Classic"/>
                </a:rPr>
                <a:t>Fisiopatologia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027420"/>
              <a:ext cx="12551111" cy="63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0"/>
                </a:lnSpc>
              </a:pPr>
              <a:endParaRPr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229129"/>
              <a:ext cx="12551111" cy="698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7"/>
                </a:lnSpc>
              </a:pPr>
              <a:endParaRPr/>
            </a:p>
          </p:txBody>
        </p:sp>
        <p:sp>
          <p:nvSpPr>
            <p:cNvPr id="20" name="AutoShape 20"/>
            <p:cNvSpPr/>
            <p:nvPr/>
          </p:nvSpPr>
          <p:spPr>
            <a:xfrm>
              <a:off x="0" y="2098249"/>
              <a:ext cx="6203369" cy="209573"/>
            </a:xfrm>
            <a:prstGeom prst="rect">
              <a:avLst/>
            </a:prstGeom>
            <a:solidFill>
              <a:srgbClr val="66BE44"/>
            </a:solidFill>
          </p:spPr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 l="34693" t="41256" r="38791" b="35864"/>
          <a:stretch>
            <a:fillRect/>
          </a:stretch>
        </p:blipFill>
        <p:spPr>
          <a:xfrm>
            <a:off x="2836690" y="2818581"/>
            <a:ext cx="8211382" cy="3983518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36690" y="6807581"/>
            <a:ext cx="6513305" cy="347942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476682" y="8767058"/>
            <a:ext cx="472309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 Light"/>
              </a:rPr>
              <a:t>OLIVEIRA, A. L. UTILIZAÇÃO DE CONTRACEPTIVOS ORAIS CONTENDO ETINILESTRADIOL E A OCORRÊNCIA DE TROMBOSE VENOSA PROFUNDA EM MEMBROS INFERIORES.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94711" y="630780"/>
            <a:ext cx="9413333" cy="3677035"/>
            <a:chOff x="0" y="0"/>
            <a:chExt cx="12551111" cy="490271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9613"/>
              <a:ext cx="12551111" cy="1278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93"/>
                </a:lnSpc>
              </a:pPr>
              <a:r>
                <a:rPr lang="en-US" sz="6630">
                  <a:solidFill>
                    <a:srgbClr val="303030"/>
                  </a:solidFill>
                  <a:latin typeface="Montserrat Classic"/>
                </a:rPr>
                <a:t>Quadro clínico - TVP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027420"/>
              <a:ext cx="12551111" cy="63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0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229129"/>
              <a:ext cx="12551111" cy="698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7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098249"/>
              <a:ext cx="6203369" cy="209573"/>
            </a:xfrm>
            <a:prstGeom prst="rect">
              <a:avLst/>
            </a:prstGeom>
            <a:solidFill>
              <a:srgbClr val="66BE44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9139238" y="4974511"/>
            <a:ext cx="9525" cy="30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894711" y="2936023"/>
            <a:ext cx="1034964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A maioria é assintomático! Apenas percebendo o edema de membro</a:t>
            </a: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Exame físico: Edema, dor à palpação; sinal da bandeira- empastamento; sinal de Homans – dor em dorsiflexão do pé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94711" y="389063"/>
            <a:ext cx="9413333" cy="3677035"/>
            <a:chOff x="0" y="0"/>
            <a:chExt cx="12551111" cy="490271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9613"/>
              <a:ext cx="12551111" cy="1278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93"/>
                </a:lnSpc>
              </a:pPr>
              <a:r>
                <a:rPr lang="en-US" sz="6630">
                  <a:solidFill>
                    <a:srgbClr val="303030"/>
                  </a:solidFill>
                  <a:latin typeface="Montserrat Classic"/>
                </a:rPr>
                <a:t>Caso clínico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027420"/>
              <a:ext cx="12551111" cy="63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0"/>
                </a:lnSpc>
              </a:pPr>
              <a:r>
                <a:rPr lang="en-US" sz="3300">
                  <a:solidFill>
                    <a:srgbClr val="66BE44"/>
                  </a:solidFill>
                  <a:latin typeface="Montserrat Classic Bold"/>
                </a:rPr>
                <a:t>Evolução e conduta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229129"/>
              <a:ext cx="12551111" cy="698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7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098249"/>
              <a:ext cx="6203369" cy="209573"/>
            </a:xfrm>
            <a:prstGeom prst="rect">
              <a:avLst/>
            </a:prstGeom>
            <a:solidFill>
              <a:srgbClr val="66BE44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00775" y="2862077"/>
            <a:ext cx="5535629" cy="4843675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139238" y="4974511"/>
            <a:ext cx="9525" cy="30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650569" y="3582647"/>
            <a:ext cx="8560231" cy="3196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Após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avaliação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da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clínica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médica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foi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pedido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laboratorio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incluindo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d-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dimero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doppler de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veias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de MIE, com o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resultado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mostrado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ao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lado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: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Open Sans Light"/>
            </a:endParaRP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Foi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prescrito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enoxaparina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plena e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solicitado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vaga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em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UTI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94711" y="389063"/>
            <a:ext cx="9413333" cy="3677035"/>
            <a:chOff x="0" y="0"/>
            <a:chExt cx="12551111" cy="490271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9613"/>
              <a:ext cx="12551111" cy="1278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93"/>
                </a:lnSpc>
              </a:pPr>
              <a:r>
                <a:rPr lang="en-US" sz="6630">
                  <a:solidFill>
                    <a:srgbClr val="303030"/>
                  </a:solidFill>
                  <a:latin typeface="Montserrat Classic"/>
                </a:rPr>
                <a:t>Caso clínico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027420"/>
              <a:ext cx="12551111" cy="63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0"/>
                </a:lnSpc>
              </a:pPr>
              <a:r>
                <a:rPr lang="en-US" sz="3300">
                  <a:solidFill>
                    <a:srgbClr val="66BE44"/>
                  </a:solidFill>
                  <a:latin typeface="Montserrat Classic Bold"/>
                </a:rPr>
                <a:t>Evolução e conduta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229129"/>
              <a:ext cx="12551111" cy="698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7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098249"/>
              <a:ext cx="6203369" cy="209573"/>
            </a:xfrm>
            <a:prstGeom prst="rect">
              <a:avLst/>
            </a:prstGeom>
            <a:solidFill>
              <a:srgbClr val="66BE44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9139238" y="4974511"/>
            <a:ext cx="9525" cy="30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894711" y="3582647"/>
            <a:ext cx="10109256" cy="4812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Passadas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6 horas do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quadro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inicial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paciente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iniciou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relato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de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muita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dispnéia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dor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torácica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hemoptise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.</a:t>
            </a: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Ao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exame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físico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: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 Light"/>
              </a:rPr>
              <a:t>PA: 93x50; FC: 123;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iRPM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: 29; Sat O2: 93%; Tax: 36,4ºC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Open Sans Light"/>
              </a:rPr>
              <a:t>AR: MV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diminídos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com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presença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de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sibilância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em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hemitórax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direito</a:t>
            </a:r>
            <a:endParaRPr lang="en-US" sz="3000" dirty="0">
              <a:solidFill>
                <a:srgbClr val="000000"/>
              </a:solidFill>
              <a:latin typeface="Open Sans Light"/>
            </a:endParaRP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Foi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solicitado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gasometria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arterial,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raio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x de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tórax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; </a:t>
            </a: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eletrocardiograma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;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ecocardiograma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;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laboratório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(BNP, 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troponina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 e D-</a:t>
            </a:r>
            <a:r>
              <a:rPr lang="en-US" sz="3000" dirty="0" err="1">
                <a:solidFill>
                  <a:srgbClr val="000000"/>
                </a:solidFill>
                <a:latin typeface="Open Sans Light"/>
              </a:rPr>
              <a:t>dímero</a:t>
            </a:r>
            <a:r>
              <a:rPr lang="en-US" sz="3000" dirty="0">
                <a:solidFill>
                  <a:srgbClr val="000000"/>
                </a:solidFill>
                <a:latin typeface="Open Sans Light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94711" y="630780"/>
            <a:ext cx="9413333" cy="3677035"/>
            <a:chOff x="0" y="0"/>
            <a:chExt cx="12551111" cy="490271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9613"/>
              <a:ext cx="12551111" cy="1278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93"/>
                </a:lnSpc>
              </a:pPr>
              <a:r>
                <a:rPr lang="en-US" sz="6630">
                  <a:solidFill>
                    <a:srgbClr val="303030"/>
                  </a:solidFill>
                  <a:latin typeface="Montserrat Classic"/>
                </a:rPr>
                <a:t>Quadro clínico - TEP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027420"/>
              <a:ext cx="12551111" cy="63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0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229129"/>
              <a:ext cx="12551111" cy="698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7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098249"/>
              <a:ext cx="6203369" cy="209573"/>
            </a:xfrm>
            <a:prstGeom prst="rect">
              <a:avLst/>
            </a:prstGeom>
            <a:solidFill>
              <a:srgbClr val="66BE44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23616" y="4307815"/>
            <a:ext cx="5835684" cy="3793622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139238" y="4974511"/>
            <a:ext cx="9525" cy="30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  <a:spcBef>
                <a:spcPct val="0"/>
              </a:spcBef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894711" y="2936023"/>
            <a:ext cx="9528905" cy="424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Evento cardiorrespiratório súbito: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Taquipnéia (principal sinal); Dispnéia (principal sintoma); dor torácica; Hemoptise; sibilância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Light"/>
            </a:endParaRP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Se gravidade: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Light"/>
              </a:rPr>
              <a:t> Hipotensão; Cor pulmonale - dispneia, síncope, edema de membros, turgência jugular patológica; presença de B3 e B4; cianose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930</Words>
  <Application>Microsoft Macintosh PowerPoint</Application>
  <PresentationFormat>Personalizar</PresentationFormat>
  <Paragraphs>114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2" baseType="lpstr">
      <vt:lpstr>Montserrat Classic</vt:lpstr>
      <vt:lpstr>Montserrat Classic Bold</vt:lpstr>
      <vt:lpstr>Calibri</vt:lpstr>
      <vt:lpstr>Open Sans Light</vt:lpstr>
      <vt:lpstr>Arial</vt:lpstr>
      <vt:lpstr>Montserrat</vt:lpstr>
      <vt:lpstr>Montserrat Bold Italics</vt:lpstr>
      <vt:lpstr>Montserrat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Tromboembolismo pulmonar</dc:title>
  <cp:lastModifiedBy>Edmundo Tommasi</cp:lastModifiedBy>
  <cp:revision>5</cp:revision>
  <dcterms:created xsi:type="dcterms:W3CDTF">2006-08-16T00:00:00Z</dcterms:created>
  <dcterms:modified xsi:type="dcterms:W3CDTF">2022-11-15T03:07:20Z</dcterms:modified>
  <dc:identifier>DAFO3fwm6h0</dc:identifier>
</cp:coreProperties>
</file>